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8AEC"/>
    <a:srgbClr val="B86ABE"/>
    <a:srgbClr val="F0F6FE"/>
    <a:srgbClr val="FBF6FC"/>
    <a:srgbClr val="F8EDF9"/>
    <a:srgbClr val="F8C228"/>
    <a:srgbClr val="FDF3CF"/>
    <a:srgbClr val="FEFAEC"/>
    <a:srgbClr val="792B81"/>
    <a:srgbClr val="E1B4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160" y="-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F2097-A0B9-4A0A-9F46-624A10ABA7DD}" type="datetimeFigureOut">
              <a:rPr lang="fr-CH" smtClean="0"/>
              <a:t>18.06.2024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A5F41-41E4-4801-8B89-1A874875FA5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3231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048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3488" indent="-2428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28788" indent="-2428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24088" indent="-2428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81288" indent="-2428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38488" indent="-2428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95688" indent="-2428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52888" indent="-2428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E7C93F-4253-457C-83C4-524FA1E82F72}" type="slidenum">
              <a:rPr kumimoji="0" lang="fr-CH" altLang="fr-FR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CH" altLang="fr-FR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40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2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58801" y="6740527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pic>
        <p:nvPicPr>
          <p:cNvPr id="8" name="Picture 8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864" y="6081713"/>
            <a:ext cx="7016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47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1800937"/>
            <a:ext cx="7772400" cy="798680"/>
          </a:xfrm>
          <a:ln w="57150">
            <a:solidFill>
              <a:srgbClr val="4D4D4D"/>
            </a:solidFill>
            <a:miter lim="800000"/>
            <a:headEnd/>
            <a:tailEnd/>
          </a:ln>
        </p:spPr>
        <p:txBody>
          <a:bodyPr/>
          <a:lstStyle>
            <a:lvl1pPr algn="ctr">
              <a:lnSpc>
                <a:spcPct val="170000"/>
              </a:lnSpc>
              <a:defRPr sz="2700"/>
            </a:lvl1pPr>
          </a:lstStyle>
          <a:p>
            <a:pPr lvl="0"/>
            <a:r>
              <a:rPr lang="fr-CH" altLang="fr-FR" noProof="0" smtClean="0"/>
              <a:t>Cliquez pour modifier le style du titre</a:t>
            </a:r>
          </a:p>
        </p:txBody>
      </p:sp>
      <p:sp>
        <p:nvSpPr>
          <p:cNvPr id="2447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3698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CH" altLang="fr-FR" noProof="0" smtClean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9350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AD455-B076-4697-BB80-9BCBEFF407B0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07641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85160" y="215902"/>
            <a:ext cx="507831" cy="60928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1" y="215902"/>
            <a:ext cx="6175375" cy="60928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B79FD-3064-421E-85EB-347A056FDE78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35421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1D3EF-1663-44A2-B6B7-35511477F4C6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66067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553998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E823-EB49-49E7-8C28-A7C4E9E3F192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87694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4" y="1125538"/>
            <a:ext cx="4135437" cy="518318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6151" y="1125538"/>
            <a:ext cx="4137025" cy="518318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2F424-7086-4944-B475-EFFB44ECE432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406571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38389"/>
            <a:ext cx="8229600" cy="415498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5491E-E74F-43CC-B460-C86E3A16BA51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9179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F513A-0605-4F56-90B9-CDE1C6D37634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96591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115EF-587A-44FA-B795-514890BBBEFD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71719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1111935"/>
            <a:ext cx="3008313" cy="323165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DF47A-4F45-44F1-BD65-15F7E8D68406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251442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5044173"/>
            <a:ext cx="5486400" cy="323165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09656-133E-4D53-BE11-F7A6F3E1D92E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64844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61913"/>
            <a:ext cx="9151938" cy="342900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267709"/>
            <a:ext cx="843597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altLang="fr-FR" smtClean="0"/>
              <a:t>Cliquez pour modifier le style du titre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125538"/>
            <a:ext cx="8424862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smtClean="0"/>
              <a:t>Cliquez pour modifier les styles </a:t>
            </a:r>
          </a:p>
          <a:p>
            <a:pPr lvl="1"/>
            <a:r>
              <a:rPr lang="fr-CH" altLang="fr-FR" smtClean="0"/>
              <a:t>Deuxième niveau</a:t>
            </a:r>
          </a:p>
          <a:p>
            <a:pPr lvl="2"/>
            <a:r>
              <a:rPr lang="fr-CH" altLang="fr-FR" smtClean="0"/>
              <a:t>Troisième niveau</a:t>
            </a:r>
          </a:p>
          <a:p>
            <a:pPr lvl="3"/>
            <a:r>
              <a:rPr lang="fr-CH" altLang="fr-FR" smtClean="0"/>
              <a:t>Quatrième niveau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2"/>
            <a:ext cx="9151938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-7938" y="6534150"/>
            <a:ext cx="9151938" cy="323850"/>
          </a:xfrm>
          <a:prstGeom prst="rect">
            <a:avLst/>
          </a:prstGeom>
          <a:gradFill rotWithShape="1">
            <a:gsLst>
              <a:gs pos="0">
                <a:srgbClr val="4D4D4D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6251" y="6521452"/>
            <a:ext cx="7191375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latin typeface="Arial" charset="0"/>
              </a:defRPr>
            </a:lvl1pPr>
          </a:lstStyle>
          <a:p>
            <a:pPr>
              <a:defRPr/>
            </a:pPr>
            <a:r>
              <a:rPr lang="fr-CH" altLang="fr-FR"/>
              <a:t>Office d’orientation scolaire et professionnelle du Valais romand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58801" y="6740527"/>
            <a:ext cx="8585200" cy="125413"/>
          </a:xfrm>
          <a:prstGeom prst="rect">
            <a:avLst/>
          </a:prstGeom>
          <a:solidFill>
            <a:srgbClr val="E128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3333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fr-FR" altLang="fr-FR" sz="1350" smtClean="0"/>
          </a:p>
        </p:txBody>
      </p:sp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451" y="6083300"/>
            <a:ext cx="7016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372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" y="6681790"/>
            <a:ext cx="431800" cy="207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750" smtClean="0"/>
            </a:lvl1pPr>
          </a:lstStyle>
          <a:p>
            <a:pPr>
              <a:defRPr/>
            </a:pPr>
            <a:fld id="{CCA10C3A-1799-4211-97F3-E5B12EAAF8FE}" type="slidenum">
              <a:rPr lang="fr-CH" altLang="fr-FR"/>
              <a:pPr>
                <a:defRPr/>
              </a:pPr>
              <a:t>‹N°›</a:t>
            </a:fld>
            <a:endParaRPr lang="fr-CH" altLang="fr-FR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7667626" y="6305552"/>
          <a:ext cx="6905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Photo Editor Photo" r:id="rId15" imgW="2962689" imgH="1762371" progId="MSPhotoEd.3">
                  <p:embed/>
                </p:oleObj>
              </mc:Choice>
              <mc:Fallback>
                <p:oleObj name="Photo Editor Photo" r:id="rId15" imgW="2962689" imgH="1762371" progId="MSPhotoEd.3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6" y="6305552"/>
                        <a:ext cx="690563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94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100">
          <a:solidFill>
            <a:srgbClr val="E1282B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•"/>
        <a:defRPr sz="1650">
          <a:solidFill>
            <a:srgbClr val="E1282B"/>
          </a:solidFill>
          <a:latin typeface="+mn-lt"/>
        </a:defRPr>
      </a:lvl2pPr>
      <a:lvl3pPr marL="857250" indent="-165497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SzPct val="60000"/>
        <a:buBlip>
          <a:blip r:embed="rId18"/>
        </a:buBlip>
        <a:defRPr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53" y="724367"/>
            <a:ext cx="4687168" cy="3391207"/>
          </a:xfrm>
          <a:prstGeom prst="rect">
            <a:avLst/>
          </a:prstGeom>
        </p:spPr>
      </p:pic>
      <p:sp>
        <p:nvSpPr>
          <p:cNvPr id="5147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SzPct val="70000"/>
              <a:buBlip>
                <a:blip r:embed="rId4"/>
              </a:buBlip>
              <a:defRPr sz="1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spcBef>
                <a:spcPct val="20000"/>
              </a:spcBef>
              <a:buChar char="•"/>
              <a:defRPr sz="1650">
                <a:solidFill>
                  <a:srgbClr val="E1282B"/>
                </a:solidFill>
                <a:latin typeface="Arial" panose="020B0604020202020204" pitchFamily="34" charset="0"/>
              </a:defRPr>
            </a:lvl2pPr>
            <a:lvl3pPr marL="857250" indent="-171450"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spcBef>
                <a:spcPct val="20000"/>
              </a:spcBef>
              <a:buSzPct val="60000"/>
              <a:buBlip>
                <a:blip r:embed="rId5"/>
              </a:buBlip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fr-CH" altLang="fr-FR" sz="750" dirty="0">
                <a:solidFill>
                  <a:srgbClr val="000000"/>
                </a:solidFill>
              </a:rPr>
              <a:t>Office d’orientation scolaire et professionnelle du Valais romand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108" y="231626"/>
            <a:ext cx="8435975" cy="461665"/>
          </a:xfrm>
        </p:spPr>
        <p:txBody>
          <a:bodyPr/>
          <a:lstStyle/>
          <a:p>
            <a:r>
              <a:rPr lang="fr-CH" sz="2400" dirty="0" smtClean="0"/>
              <a:t>Les trois filières après le CO</a:t>
            </a:r>
            <a:endParaRPr lang="fr-CH" sz="2400" dirty="0"/>
          </a:p>
        </p:txBody>
      </p:sp>
      <p:sp>
        <p:nvSpPr>
          <p:cNvPr id="6" name="Légende à une bordure 1 5"/>
          <p:cNvSpPr/>
          <p:nvPr/>
        </p:nvSpPr>
        <p:spPr>
          <a:xfrm rot="16200000">
            <a:off x="1249159" y="3372595"/>
            <a:ext cx="2207862" cy="3797746"/>
          </a:xfrm>
          <a:prstGeom prst="accentCallout1">
            <a:avLst>
              <a:gd name="adj1" fmla="val 17189"/>
              <a:gd name="adj2" fmla="val 99492"/>
              <a:gd name="adj3" fmla="val 31269"/>
              <a:gd name="adj4" fmla="val 141399"/>
            </a:avLst>
          </a:prstGeom>
          <a:solidFill>
            <a:srgbClr val="F0F6FE"/>
          </a:solidFill>
          <a:ln>
            <a:solidFill>
              <a:srgbClr val="4E8A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ZoneTexte 3"/>
          <p:cNvSpPr txBox="1"/>
          <p:nvPr/>
        </p:nvSpPr>
        <p:spPr>
          <a:xfrm>
            <a:off x="431801" y="4170147"/>
            <a:ext cx="379983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fr-CH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Apprentissage 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0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Pour apprendre un métier par la pratique, dans une entreprise ou une école de métiers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0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Conditions : trouver une entreprise formatrice et/ou réussir la procédure de sélection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0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Permet de travailler directement après la formation</a:t>
            </a:r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fr-CH" sz="120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Accès direct à la formation professionnelle supérieure et aux ES, compléments nécessaires pour les HES et unis (maturité professionnelle/passerelle)</a:t>
            </a:r>
          </a:p>
        </p:txBody>
      </p:sp>
      <p:sp>
        <p:nvSpPr>
          <p:cNvPr id="16" name="Légende à une bordure 1 15"/>
          <p:cNvSpPr/>
          <p:nvPr/>
        </p:nvSpPr>
        <p:spPr>
          <a:xfrm rot="10800000">
            <a:off x="5212363" y="894502"/>
            <a:ext cx="3777702" cy="2543645"/>
          </a:xfrm>
          <a:prstGeom prst="accentCallout1">
            <a:avLst>
              <a:gd name="adj1" fmla="val 39170"/>
              <a:gd name="adj2" fmla="val 99372"/>
              <a:gd name="adj3" fmla="val 24309"/>
              <a:gd name="adj4" fmla="val 114553"/>
            </a:avLst>
          </a:prstGeom>
          <a:solidFill>
            <a:srgbClr val="FEFAEC"/>
          </a:solidFill>
          <a:ln>
            <a:solidFill>
              <a:srgbClr val="F8C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3" name="ZoneTexte 12"/>
          <p:cNvSpPr txBox="1"/>
          <p:nvPr/>
        </p:nvSpPr>
        <p:spPr>
          <a:xfrm>
            <a:off x="5212363" y="965995"/>
            <a:ext cx="377770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fr-CH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Collège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Pour étudier des branches variées et continuer vers des études supérieures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Conditions : avoir les résultats scolaires exigés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Ne permet pas de travailler directement après la formation</a:t>
            </a:r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Accès direct aux universités-EPF et HEP, complément nécessaire pour les HES, accès limité aux ES et pas d’accès à la formation professionnelle supérieure</a:t>
            </a:r>
          </a:p>
        </p:txBody>
      </p:sp>
      <p:sp>
        <p:nvSpPr>
          <p:cNvPr id="17" name="Légende à une bordure 1 16"/>
          <p:cNvSpPr/>
          <p:nvPr/>
        </p:nvSpPr>
        <p:spPr>
          <a:xfrm rot="10800000">
            <a:off x="4759494" y="3909442"/>
            <a:ext cx="4044146" cy="2283077"/>
          </a:xfrm>
          <a:prstGeom prst="accentCallout1">
            <a:avLst>
              <a:gd name="adj1" fmla="val 74045"/>
              <a:gd name="adj2" fmla="val 100009"/>
              <a:gd name="adj3" fmla="val 129234"/>
              <a:gd name="adj4" fmla="val 131005"/>
            </a:avLst>
          </a:prstGeom>
          <a:solidFill>
            <a:srgbClr val="FBF6FC"/>
          </a:solidFill>
          <a:ln>
            <a:solidFill>
              <a:srgbClr val="B86A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ZoneTexte 11"/>
          <p:cNvSpPr txBox="1"/>
          <p:nvPr/>
        </p:nvSpPr>
        <p:spPr>
          <a:xfrm>
            <a:off x="4805214" y="3936665"/>
            <a:ext cx="3952705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fr-CH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Ecole de culture générale ECG 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Pour préparer une formation supérieure dans la santé, le social, l’enseignement ou les arts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Conditions : avoir les résultats scolaires exigés</a:t>
            </a:r>
          </a:p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Ne permet pas de travailler directement après la formation</a:t>
            </a:r>
          </a:p>
          <a:p>
            <a:pPr marL="180975" indent="-180975" algn="just">
              <a:buFont typeface="Arial" panose="020B0604020202020204" pitchFamily="34" charset="0"/>
              <a:buChar char="•"/>
            </a:pPr>
            <a:r>
              <a:rPr lang="fr-CH" sz="1250" dirty="0" smtClean="0">
                <a:latin typeface="Yu Gothic UI Semilight" panose="020B0400000000000000" pitchFamily="34" charset="-128"/>
                <a:ea typeface="Yu Gothic UI Semilight" panose="020B0400000000000000" pitchFamily="34" charset="-128"/>
              </a:rPr>
              <a:t>Accès direct aux ES, compléments pour les HES et unis (maturité spécialisée/passerelle); ne donne pas accès la formation professionnelle supérieure</a:t>
            </a:r>
          </a:p>
        </p:txBody>
      </p:sp>
    </p:spTree>
    <p:extLst>
      <p:ext uri="{BB962C8B-B14F-4D97-AF65-F5344CB8AC3E}">
        <p14:creationId xmlns:p14="http://schemas.microsoft.com/office/powerpoint/2010/main" val="341152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16" grpId="0" animBg="1"/>
      <p:bldP spid="13" grpId="0"/>
      <p:bldP spid="17" grpId="0" animBg="1"/>
      <p:bldP spid="12" grpId="0"/>
    </p:bldLst>
  </p:timing>
</p:sld>
</file>

<file path=ppt/theme/theme1.xml><?xml version="1.0" encoding="utf-8"?>
<a:theme xmlns:a="http://schemas.openxmlformats.org/drawingml/2006/main" name="modele_ppt_osp_3">
  <a:themeElements>
    <a:clrScheme name="modele_ppt_osp_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e_ppt_osp_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e_ppt_osp_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_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_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_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_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e_ppt_osp_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_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_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_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_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_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e_ppt_osp_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Office PowerPoint</Application>
  <PresentationFormat>Affichage à l'écran (4:3)</PresentationFormat>
  <Paragraphs>18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Yu Gothic UI Semilight</vt:lpstr>
      <vt:lpstr>Arial</vt:lpstr>
      <vt:lpstr>Calibri</vt:lpstr>
      <vt:lpstr>modele_ppt_osp_3</vt:lpstr>
      <vt:lpstr>Photo Editor Photo</vt:lpstr>
      <vt:lpstr>Les trois filières après le CO</vt:lpstr>
    </vt:vector>
  </TitlesOfParts>
  <Company>Etat du Valais - Staat Wallis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trois filières après le CO</dc:title>
  <dc:creator>Nathalie STALDER</dc:creator>
  <cp:lastModifiedBy>Felicia TOUVET</cp:lastModifiedBy>
  <cp:revision>14</cp:revision>
  <dcterms:created xsi:type="dcterms:W3CDTF">2022-08-18T07:38:46Z</dcterms:created>
  <dcterms:modified xsi:type="dcterms:W3CDTF">2024-06-18T08:24:51Z</dcterms:modified>
</cp:coreProperties>
</file>