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handoutMasterIdLst>
    <p:handoutMasterId r:id="rId19"/>
  </p:handoutMasterIdLst>
  <p:sldIdLst>
    <p:sldId id="625" r:id="rId2"/>
    <p:sldId id="637" r:id="rId3"/>
    <p:sldId id="644" r:id="rId4"/>
    <p:sldId id="645" r:id="rId5"/>
    <p:sldId id="638" r:id="rId6"/>
    <p:sldId id="627" r:id="rId7"/>
    <p:sldId id="630" r:id="rId8"/>
    <p:sldId id="634" r:id="rId9"/>
    <p:sldId id="628" r:id="rId10"/>
    <p:sldId id="632" r:id="rId11"/>
    <p:sldId id="633" r:id="rId12"/>
    <p:sldId id="639" r:id="rId13"/>
    <p:sldId id="646" r:id="rId14"/>
    <p:sldId id="647" r:id="rId15"/>
    <p:sldId id="642" r:id="rId16"/>
    <p:sldId id="298" r:id="rId1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BCC8"/>
    <a:srgbClr val="D4EFF8"/>
    <a:srgbClr val="C99E67"/>
    <a:srgbClr val="0F4D61"/>
    <a:srgbClr val="E8D6BE"/>
    <a:srgbClr val="00B050"/>
    <a:srgbClr val="1D94B9"/>
    <a:srgbClr val="EBEDF5"/>
    <a:srgbClr val="3B5998"/>
    <a:srgbClr val="D5D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95976" autoAdjust="0"/>
  </p:normalViewPr>
  <p:slideViewPr>
    <p:cSldViewPr>
      <p:cViewPr varScale="1">
        <p:scale>
          <a:sx n="108" d="100"/>
          <a:sy n="108" d="100"/>
        </p:scale>
        <p:origin x="10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330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0CA64C-9A46-47C5-9A92-D40BD14C7332}" type="doc">
      <dgm:prSet loTypeId="urn:microsoft.com/office/officeart/2005/8/layout/lProcess2" loCatId="relationship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fr-CH"/>
        </a:p>
      </dgm:t>
    </dgm:pt>
    <dgm:pt modelId="{E0DA5EB4-3F84-430B-9F50-040F8650049A}">
      <dgm:prSet phldrT="[Texte]"/>
      <dgm:spPr>
        <a:solidFill>
          <a:srgbClr val="E8D6BE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Einhaltung der GAV </a:t>
          </a:r>
          <a:endParaRPr lang="fr-CH" dirty="0">
            <a:latin typeface="Century Gothic" panose="020B0502020202020204" pitchFamily="34" charset="0"/>
          </a:endParaRPr>
        </a:p>
      </dgm:t>
    </dgm:pt>
    <dgm:pt modelId="{E33FA911-FADE-400C-A96E-CAA88E5BA3AB}" type="parTrans" cxnId="{B76A0DB7-4429-4D7C-A735-589CF812FEBF}">
      <dgm:prSet/>
      <dgm:spPr/>
      <dgm:t>
        <a:bodyPr/>
        <a:lstStyle/>
        <a:p>
          <a:endParaRPr lang="fr-CH"/>
        </a:p>
      </dgm:t>
    </dgm:pt>
    <dgm:pt modelId="{BC8184FC-CE1D-4163-A137-014E9928F238}" type="sibTrans" cxnId="{B76A0DB7-4429-4D7C-A735-589CF812FEBF}">
      <dgm:prSet/>
      <dgm:spPr/>
      <dgm:t>
        <a:bodyPr/>
        <a:lstStyle/>
        <a:p>
          <a:endParaRPr lang="fr-CH"/>
        </a:p>
      </dgm:t>
    </dgm:pt>
    <dgm:pt modelId="{943B6440-2B08-41CB-918C-76EA58D8533B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die Wettbewerbsverzerrung </a:t>
          </a:r>
        </a:p>
      </dgm:t>
    </dgm:pt>
    <dgm:pt modelId="{810EB10C-E8D8-4927-9E6B-72EBC89F4ED7}" type="parTrans" cxnId="{5B223448-C93B-4118-BE2B-0D667ACDC7A8}">
      <dgm:prSet/>
      <dgm:spPr/>
      <dgm:t>
        <a:bodyPr/>
        <a:lstStyle/>
        <a:p>
          <a:endParaRPr lang="fr-CH"/>
        </a:p>
      </dgm:t>
    </dgm:pt>
    <dgm:pt modelId="{D2C05460-EF3D-495E-9674-8C9E5B4ECF72}" type="sibTrans" cxnId="{5B223448-C93B-4118-BE2B-0D667ACDC7A8}">
      <dgm:prSet/>
      <dgm:spPr/>
      <dgm:t>
        <a:bodyPr/>
        <a:lstStyle/>
        <a:p>
          <a:endParaRPr lang="fr-CH"/>
        </a:p>
      </dgm:t>
    </dgm:pt>
    <dgm:pt modelId="{769A0C1C-4053-49FA-BC7D-248C7F385A4A}">
      <dgm:prSet/>
      <dgm:spPr>
        <a:solidFill>
          <a:srgbClr val="0F4D61"/>
        </a:solidFill>
      </dgm:spPr>
      <dgm:t>
        <a:bodyPr/>
        <a:lstStyle/>
        <a:p>
          <a:r>
            <a:rPr lang="de-DE" b="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das Lohndumping </a:t>
          </a:r>
        </a:p>
      </dgm:t>
    </dgm:pt>
    <dgm:pt modelId="{34DBF1C7-E29B-4FD6-BC97-8A66768A790D}" type="parTrans" cxnId="{A277B975-E59E-448D-AD29-DF57C82547AE}">
      <dgm:prSet/>
      <dgm:spPr/>
      <dgm:t>
        <a:bodyPr/>
        <a:lstStyle/>
        <a:p>
          <a:endParaRPr lang="fr-CH"/>
        </a:p>
      </dgm:t>
    </dgm:pt>
    <dgm:pt modelId="{8C2D8C5E-EA48-441B-9606-2665DC191001}" type="sibTrans" cxnId="{A277B975-E59E-448D-AD29-DF57C82547AE}">
      <dgm:prSet/>
      <dgm:spPr/>
      <dgm:t>
        <a:bodyPr/>
        <a:lstStyle/>
        <a:p>
          <a:endParaRPr lang="fr-CH"/>
        </a:p>
      </dgm:t>
    </dgm:pt>
    <dgm:pt modelId="{932B47B3-2EEB-4588-9105-64AE8A971BAE}">
      <dgm:prSet/>
      <dgm:spPr>
        <a:solidFill>
          <a:srgbClr val="E8D6BE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die illegale Arbeit </a:t>
          </a:r>
        </a:p>
      </dgm:t>
    </dgm:pt>
    <dgm:pt modelId="{39BBDA25-09ED-47E3-BAFE-7E0060DF232E}" type="parTrans" cxnId="{C8477C69-9BC6-4DCA-81E8-93FAD165A2B9}">
      <dgm:prSet/>
      <dgm:spPr/>
      <dgm:t>
        <a:bodyPr/>
        <a:lstStyle/>
        <a:p>
          <a:endParaRPr lang="fr-CH"/>
        </a:p>
      </dgm:t>
    </dgm:pt>
    <dgm:pt modelId="{DA14D066-575B-478B-8432-B053D648173F}" type="sibTrans" cxnId="{C8477C69-9BC6-4DCA-81E8-93FAD165A2B9}">
      <dgm:prSet/>
      <dgm:spPr/>
      <dgm:t>
        <a:bodyPr/>
        <a:lstStyle/>
        <a:p>
          <a:endParaRPr lang="fr-CH"/>
        </a:p>
      </dgm:t>
    </dgm:pt>
    <dgm:pt modelId="{AD61D019-FC63-4D4C-B307-6054B1191566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Private, welche Arbeitnehmer beschäftigen </a:t>
          </a:r>
        </a:p>
      </dgm:t>
    </dgm:pt>
    <dgm:pt modelId="{40CE9D99-2E1D-4514-91B8-BF7AC40C05BA}" type="parTrans" cxnId="{F01EC7B3-11A6-4A61-AC3F-64F664D48D0A}">
      <dgm:prSet/>
      <dgm:spPr/>
      <dgm:t>
        <a:bodyPr/>
        <a:lstStyle/>
        <a:p>
          <a:endParaRPr lang="fr-CH"/>
        </a:p>
      </dgm:t>
    </dgm:pt>
    <dgm:pt modelId="{62004AF1-833C-423F-B52B-6EBC2849412B}" type="sibTrans" cxnId="{F01EC7B3-11A6-4A61-AC3F-64F664D48D0A}">
      <dgm:prSet/>
      <dgm:spPr/>
      <dgm:t>
        <a:bodyPr/>
        <a:lstStyle/>
        <a:p>
          <a:endParaRPr lang="fr-CH"/>
        </a:p>
      </dgm:t>
    </dgm:pt>
    <dgm:pt modelId="{51B1B4D7-856C-4F1F-8705-D4D4370BCB21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Arbeitnehmer, welche die Arbeiten ausführen </a:t>
          </a:r>
        </a:p>
      </dgm:t>
    </dgm:pt>
    <dgm:pt modelId="{EC19A451-53B9-411A-843C-65233EC60F90}" type="parTrans" cxnId="{11918AC2-9C63-4D85-9544-7AD447E15BE5}">
      <dgm:prSet/>
      <dgm:spPr/>
      <dgm:t>
        <a:bodyPr/>
        <a:lstStyle/>
        <a:p>
          <a:endParaRPr lang="fr-CH"/>
        </a:p>
      </dgm:t>
    </dgm:pt>
    <dgm:pt modelId="{ABEEA0CD-8257-4AF1-8270-24AA0413EFEE}" type="sibTrans" cxnId="{11918AC2-9C63-4D85-9544-7AD447E15BE5}">
      <dgm:prSet/>
      <dgm:spPr/>
      <dgm:t>
        <a:bodyPr/>
        <a:lstStyle/>
        <a:p>
          <a:endParaRPr lang="fr-CH"/>
        </a:p>
      </dgm:t>
    </dgm:pt>
    <dgm:pt modelId="{ECD4E63A-E8D8-4D0D-9F9D-18958A79B957}">
      <dgm:prSet/>
      <dgm:spPr>
        <a:solidFill>
          <a:srgbClr val="E8D6BE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für den Erhalt </a:t>
          </a:r>
        </a:p>
      </dgm:t>
    </dgm:pt>
    <dgm:pt modelId="{211CF96D-40B8-44E1-AB75-D4DA837D142C}" type="parTrans" cxnId="{426E3858-E11E-47B2-BC72-8D3685C5BC38}">
      <dgm:prSet/>
      <dgm:spPr/>
      <dgm:t>
        <a:bodyPr/>
        <a:lstStyle/>
        <a:p>
          <a:endParaRPr lang="fr-CH"/>
        </a:p>
      </dgm:t>
    </dgm:pt>
    <dgm:pt modelId="{A6055B02-5783-404A-BD9C-36E668AB64FB}" type="sibTrans" cxnId="{426E3858-E11E-47B2-BC72-8D3685C5BC38}">
      <dgm:prSet/>
      <dgm:spPr/>
      <dgm:t>
        <a:bodyPr/>
        <a:lstStyle/>
        <a:p>
          <a:endParaRPr lang="fr-CH"/>
        </a:p>
      </dgm:t>
    </dgm:pt>
    <dgm:pt modelId="{32FE298E-4C41-44A9-9A07-A426C82A974E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Arbeitsplätze </a:t>
          </a:r>
        </a:p>
      </dgm:t>
    </dgm:pt>
    <dgm:pt modelId="{C5A6A56E-CF34-4A5C-954B-6BF1C540F908}" type="parTrans" cxnId="{DE900980-7C2C-4FED-BCEB-CBAE06506D13}">
      <dgm:prSet/>
      <dgm:spPr/>
      <dgm:t>
        <a:bodyPr/>
        <a:lstStyle/>
        <a:p>
          <a:endParaRPr lang="fr-CH"/>
        </a:p>
      </dgm:t>
    </dgm:pt>
    <dgm:pt modelId="{CB203699-4069-4EB3-B8C1-FB9087D50CFF}" type="sibTrans" cxnId="{DE900980-7C2C-4FED-BCEB-CBAE06506D13}">
      <dgm:prSet/>
      <dgm:spPr/>
      <dgm:t>
        <a:bodyPr/>
        <a:lstStyle/>
        <a:p>
          <a:endParaRPr lang="fr-CH"/>
        </a:p>
      </dgm:t>
    </dgm:pt>
    <dgm:pt modelId="{C63BC592-EF9D-4731-BAFA-6CDB374E99CF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Würdige Arbeitsbedingungen </a:t>
          </a:r>
        </a:p>
      </dgm:t>
    </dgm:pt>
    <dgm:pt modelId="{BDFAB3CB-A6CD-4F8F-946B-EF232B2D283F}" type="parTrans" cxnId="{1CC6E5F6-E8C9-4870-8C3A-A25AB415C575}">
      <dgm:prSet/>
      <dgm:spPr/>
      <dgm:t>
        <a:bodyPr/>
        <a:lstStyle/>
        <a:p>
          <a:endParaRPr lang="fr-CH"/>
        </a:p>
      </dgm:t>
    </dgm:pt>
    <dgm:pt modelId="{CFCEF8CD-F71F-4E6C-91F2-561BF44CEA84}" type="sibTrans" cxnId="{1CC6E5F6-E8C9-4870-8C3A-A25AB415C575}">
      <dgm:prSet/>
      <dgm:spPr/>
      <dgm:t>
        <a:bodyPr/>
        <a:lstStyle/>
        <a:p>
          <a:endParaRPr lang="fr-CH"/>
        </a:p>
      </dgm:t>
    </dgm:pt>
    <dgm:pt modelId="{A920AC62-567E-4405-A244-A89A217C0E1E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Wirtschaftlicher Beitrag </a:t>
          </a:r>
        </a:p>
      </dgm:t>
    </dgm:pt>
    <dgm:pt modelId="{2B45CA65-603D-42E1-AF96-0627CB3A51C1}" type="parTrans" cxnId="{9BA0B4CA-378E-4F93-9F3B-2B61F3D254E9}">
      <dgm:prSet/>
      <dgm:spPr/>
      <dgm:t>
        <a:bodyPr/>
        <a:lstStyle/>
        <a:p>
          <a:endParaRPr lang="fr-CH"/>
        </a:p>
      </dgm:t>
    </dgm:pt>
    <dgm:pt modelId="{999A5C4E-CE87-4ABE-9959-725D3B090F7E}" type="sibTrans" cxnId="{9BA0B4CA-378E-4F93-9F3B-2B61F3D254E9}">
      <dgm:prSet/>
      <dgm:spPr/>
      <dgm:t>
        <a:bodyPr/>
        <a:lstStyle/>
        <a:p>
          <a:endParaRPr lang="fr-CH"/>
        </a:p>
      </dgm:t>
    </dgm:pt>
    <dgm:pt modelId="{DD019F70-5200-4E9C-97C8-DDC43AC74F70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 err="1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Multiplikatoreffekt</a:t>
          </a:r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</a:t>
          </a:r>
        </a:p>
      </dgm:t>
    </dgm:pt>
    <dgm:pt modelId="{282520CD-67A2-4232-9DA0-54B4DF5F899B}" type="parTrans" cxnId="{CC478841-D355-4EF9-AB3D-4F1C930251ED}">
      <dgm:prSet/>
      <dgm:spPr/>
      <dgm:t>
        <a:bodyPr/>
        <a:lstStyle/>
        <a:p>
          <a:endParaRPr lang="fr-CH"/>
        </a:p>
      </dgm:t>
    </dgm:pt>
    <dgm:pt modelId="{21C1C92E-86D9-4301-B746-0BC61A9900A1}" type="sibTrans" cxnId="{CC478841-D355-4EF9-AB3D-4F1C930251ED}">
      <dgm:prSet/>
      <dgm:spPr/>
      <dgm:t>
        <a:bodyPr/>
        <a:lstStyle/>
        <a:p>
          <a:endParaRPr lang="fr-CH"/>
        </a:p>
      </dgm:t>
    </dgm:pt>
    <dgm:pt modelId="{653BD977-02A8-4471-B5F2-0827D1109EED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Vielfalt der Unternehmensspektren </a:t>
          </a:r>
        </a:p>
      </dgm:t>
    </dgm:pt>
    <dgm:pt modelId="{288D9264-3CE3-4BAF-84E8-DF9AEC6B0BCC}" type="parTrans" cxnId="{69D03C6B-12E3-4359-80D0-D6699E870888}">
      <dgm:prSet/>
      <dgm:spPr/>
      <dgm:t>
        <a:bodyPr/>
        <a:lstStyle/>
        <a:p>
          <a:endParaRPr lang="fr-CH"/>
        </a:p>
      </dgm:t>
    </dgm:pt>
    <dgm:pt modelId="{638D3D4E-28FF-4D33-AD6C-D525D6E18A39}" type="sibTrans" cxnId="{69D03C6B-12E3-4359-80D0-D6699E870888}">
      <dgm:prSet/>
      <dgm:spPr/>
      <dgm:t>
        <a:bodyPr/>
        <a:lstStyle/>
        <a:p>
          <a:endParaRPr lang="fr-CH"/>
        </a:p>
      </dgm:t>
    </dgm:pt>
    <dgm:pt modelId="{0447FCF2-3898-4656-9E0C-C150B4515AFA}">
      <dgm:prSet/>
      <dgm:spPr>
        <a:solidFill>
          <a:srgbClr val="0F4D61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Gleichbehandlung </a:t>
          </a:r>
          <a:r>
            <a:rPr lang="de-DE" b="0" cap="none" dirty="0" smtClean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[</a:t>
          </a:r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Wallis, Schweiz, Ausland] </a:t>
          </a:r>
        </a:p>
      </dgm:t>
    </dgm:pt>
    <dgm:pt modelId="{DAF44549-72BF-4D3F-B0A9-E09F5291AD5F}" type="parTrans" cxnId="{25522F7F-7C24-444A-9F3E-4EC59175BB5D}">
      <dgm:prSet/>
      <dgm:spPr/>
      <dgm:t>
        <a:bodyPr/>
        <a:lstStyle/>
        <a:p>
          <a:endParaRPr lang="fr-CH"/>
        </a:p>
      </dgm:t>
    </dgm:pt>
    <dgm:pt modelId="{99AF8BF3-5051-4DD2-AF56-E8790C46A5A6}" type="sibTrans" cxnId="{25522F7F-7C24-444A-9F3E-4EC59175BB5D}">
      <dgm:prSet/>
      <dgm:spPr/>
      <dgm:t>
        <a:bodyPr/>
        <a:lstStyle/>
        <a:p>
          <a:endParaRPr lang="fr-CH"/>
        </a:p>
      </dgm:t>
    </dgm:pt>
    <dgm:pt modelId="{6A6874BA-1CA0-496E-BAC6-5402B306D1CA}">
      <dgm:prSet/>
      <dgm:spPr>
        <a:solidFill>
          <a:srgbClr val="0F4D61"/>
        </a:solidFill>
      </dgm:spPr>
      <dgm:t>
        <a:bodyPr/>
        <a:lstStyle/>
        <a:p>
          <a:r>
            <a:rPr lang="de-DE" b="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Erhalt der Leistungen </a:t>
          </a:r>
        </a:p>
      </dgm:t>
    </dgm:pt>
    <dgm:pt modelId="{247D1725-D396-4B98-AC22-D9451B805395}" type="parTrans" cxnId="{BB5BA865-FA68-42A1-88BE-CAE1CF3A099A}">
      <dgm:prSet/>
      <dgm:spPr/>
      <dgm:t>
        <a:bodyPr/>
        <a:lstStyle/>
        <a:p>
          <a:endParaRPr lang="fr-CH"/>
        </a:p>
      </dgm:t>
    </dgm:pt>
    <dgm:pt modelId="{F96090D0-B2D2-4A79-BAD1-BF1651C16B14}" type="sibTrans" cxnId="{BB5BA865-FA68-42A1-88BE-CAE1CF3A099A}">
      <dgm:prSet/>
      <dgm:spPr/>
      <dgm:t>
        <a:bodyPr/>
        <a:lstStyle/>
        <a:p>
          <a:endParaRPr lang="fr-CH"/>
        </a:p>
      </dgm:t>
    </dgm:pt>
    <dgm:pt modelId="{F68CFB81-9A57-4592-A220-CD6537DB81ED}">
      <dgm:prSet/>
      <dgm:spPr>
        <a:solidFill>
          <a:srgbClr val="E8D6BE"/>
        </a:solidFill>
      </dgm:spPr>
      <dgm:t>
        <a:bodyPr/>
        <a:lstStyle/>
        <a:p>
          <a:r>
            <a:rPr lang="de-DE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für das Image der Branche </a:t>
          </a:r>
        </a:p>
      </dgm:t>
    </dgm:pt>
    <dgm:pt modelId="{22E237F0-9FD0-418D-8A32-70229DD77A99}" type="parTrans" cxnId="{7F77AB7E-DB0A-47DE-99EA-4F054ECAF66F}">
      <dgm:prSet/>
      <dgm:spPr/>
      <dgm:t>
        <a:bodyPr/>
        <a:lstStyle/>
        <a:p>
          <a:endParaRPr lang="fr-CH"/>
        </a:p>
      </dgm:t>
    </dgm:pt>
    <dgm:pt modelId="{B91DFA4C-EC3C-4CF8-A9D6-B6B92461296C}" type="sibTrans" cxnId="{7F77AB7E-DB0A-47DE-99EA-4F054ECAF66F}">
      <dgm:prSet/>
      <dgm:spPr/>
      <dgm:t>
        <a:bodyPr/>
        <a:lstStyle/>
        <a:p>
          <a:endParaRPr lang="fr-CH"/>
        </a:p>
      </dgm:t>
    </dgm:pt>
    <dgm:pt modelId="{B80526FB-6677-49D5-A706-7E5CAD2C7BF0}">
      <dgm:prSet/>
      <dgm:spPr>
        <a:solidFill>
          <a:srgbClr val="0F4D61"/>
        </a:solidFill>
      </dgm:spPr>
      <dgm:t>
        <a:bodyPr/>
        <a:lstStyle/>
        <a:p>
          <a:r>
            <a:rPr lang="de-DE" sz="1200" b="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Illegale Baustellen </a:t>
          </a:r>
        </a:p>
      </dgm:t>
    </dgm:pt>
    <dgm:pt modelId="{B07308F7-0DBC-4F15-9BCA-C433D35F746D}" type="parTrans" cxnId="{C0F9FCD4-938E-4DFD-ADA9-2EA058A7B504}">
      <dgm:prSet/>
      <dgm:spPr/>
      <dgm:t>
        <a:bodyPr/>
        <a:lstStyle/>
        <a:p>
          <a:endParaRPr lang="fr-CH"/>
        </a:p>
      </dgm:t>
    </dgm:pt>
    <dgm:pt modelId="{D5F59194-D89F-4671-A4AA-FEFCA5CF11FD}" type="sibTrans" cxnId="{C0F9FCD4-938E-4DFD-ADA9-2EA058A7B504}">
      <dgm:prSet/>
      <dgm:spPr/>
      <dgm:t>
        <a:bodyPr/>
        <a:lstStyle/>
        <a:p>
          <a:endParaRPr lang="fr-CH"/>
        </a:p>
      </dgm:t>
    </dgm:pt>
    <dgm:pt modelId="{01B36122-E712-48C2-B561-C0F268A640C0}">
      <dgm:prSet custT="1"/>
      <dgm:spPr>
        <a:solidFill>
          <a:srgbClr val="0F4D61"/>
        </a:solidFill>
      </dgm:spPr>
      <dgm:t>
        <a:bodyPr/>
        <a:lstStyle/>
        <a:p>
          <a:r>
            <a:rPr lang="de-DE" sz="1050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Sicherheitsvorschriften </a:t>
          </a:r>
        </a:p>
      </dgm:t>
    </dgm:pt>
    <dgm:pt modelId="{1FD413F1-E58B-45EB-A156-84685E1902D4}" type="parTrans" cxnId="{E8A656BA-F198-40A2-8CA5-3BB877FC500B}">
      <dgm:prSet/>
      <dgm:spPr/>
      <dgm:t>
        <a:bodyPr/>
        <a:lstStyle/>
        <a:p>
          <a:endParaRPr lang="fr-CH"/>
        </a:p>
      </dgm:t>
    </dgm:pt>
    <dgm:pt modelId="{48DE9896-EF87-49EB-87D4-BE0B4DEC2F6B}" type="sibTrans" cxnId="{E8A656BA-F198-40A2-8CA5-3BB877FC500B}">
      <dgm:prSet/>
      <dgm:spPr/>
      <dgm:t>
        <a:bodyPr/>
        <a:lstStyle/>
        <a:p>
          <a:endParaRPr lang="fr-CH"/>
        </a:p>
      </dgm:t>
    </dgm:pt>
    <dgm:pt modelId="{51639E83-69B2-4613-8000-92943A360611}">
      <dgm:prSet custT="1"/>
      <dgm:spPr>
        <a:solidFill>
          <a:srgbClr val="0F4D61"/>
        </a:solidFill>
      </dgm:spPr>
      <dgm:t>
        <a:bodyPr/>
        <a:lstStyle/>
        <a:p>
          <a:r>
            <a:rPr lang="de-DE" sz="1050" b="0" cap="none" dirty="0" err="1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Arbeitsszeiten</a:t>
          </a:r>
          <a:r>
            <a:rPr lang="de-DE" sz="1050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-&gt; Immissionen </a:t>
          </a:r>
        </a:p>
      </dgm:t>
    </dgm:pt>
    <dgm:pt modelId="{262F394E-DB36-453E-B826-4BA2E6EA0E8E}" type="parTrans" cxnId="{BF010FB4-F5C9-40AF-BABD-0696CEBD6646}">
      <dgm:prSet/>
      <dgm:spPr/>
      <dgm:t>
        <a:bodyPr/>
        <a:lstStyle/>
        <a:p>
          <a:endParaRPr lang="fr-CH"/>
        </a:p>
      </dgm:t>
    </dgm:pt>
    <dgm:pt modelId="{747687E8-1027-40DA-ABAD-590FE1C93477}" type="sibTrans" cxnId="{BF010FB4-F5C9-40AF-BABD-0696CEBD6646}">
      <dgm:prSet/>
      <dgm:spPr/>
      <dgm:t>
        <a:bodyPr/>
        <a:lstStyle/>
        <a:p>
          <a:endParaRPr lang="fr-CH"/>
        </a:p>
      </dgm:t>
    </dgm:pt>
    <dgm:pt modelId="{5AFC0EC9-EAC4-4F55-8ECF-E4D955FDA3BF}">
      <dgm:prSet custT="1"/>
      <dgm:spPr>
        <a:solidFill>
          <a:srgbClr val="0F4D61"/>
        </a:solidFill>
      </dgm:spPr>
      <dgm:t>
        <a:bodyPr/>
        <a:lstStyle/>
        <a:p>
          <a:r>
            <a:rPr lang="de-DE" sz="1050" b="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Arbeitsqualität </a:t>
          </a:r>
          <a:endParaRPr lang="fr-CH" sz="1050" dirty="0">
            <a:latin typeface="Century Gothic" panose="020B0502020202020204" pitchFamily="34" charset="0"/>
          </a:endParaRPr>
        </a:p>
      </dgm:t>
    </dgm:pt>
    <dgm:pt modelId="{D13A8693-6640-4B91-9301-47885F115B9F}" type="parTrans" cxnId="{D3FDD82B-15A3-4704-A36B-448341EBEEB1}">
      <dgm:prSet/>
      <dgm:spPr/>
      <dgm:t>
        <a:bodyPr/>
        <a:lstStyle/>
        <a:p>
          <a:endParaRPr lang="fr-CH"/>
        </a:p>
      </dgm:t>
    </dgm:pt>
    <dgm:pt modelId="{A47E5CE8-A1DE-4625-B80C-26929A836718}" type="sibTrans" cxnId="{D3FDD82B-15A3-4704-A36B-448341EBEEB1}">
      <dgm:prSet/>
      <dgm:spPr/>
      <dgm:t>
        <a:bodyPr/>
        <a:lstStyle/>
        <a:p>
          <a:endParaRPr lang="fr-CH"/>
        </a:p>
      </dgm:t>
    </dgm:pt>
    <dgm:pt modelId="{6626C656-1432-4FFD-97FF-85205D7FD4E3}" type="pres">
      <dgm:prSet presAssocID="{FD0CA64C-9A46-47C5-9A92-D40BD14C733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CH"/>
        </a:p>
      </dgm:t>
    </dgm:pt>
    <dgm:pt modelId="{1619032C-9BC1-4514-83E5-43868C6B72F5}" type="pres">
      <dgm:prSet presAssocID="{E0DA5EB4-3F84-430B-9F50-040F8650049A}" presName="compNode" presStyleCnt="0"/>
      <dgm:spPr/>
    </dgm:pt>
    <dgm:pt modelId="{0CF23C5A-21B6-4DFD-A787-16808A769B08}" type="pres">
      <dgm:prSet presAssocID="{E0DA5EB4-3F84-430B-9F50-040F8650049A}" presName="aNode" presStyleLbl="bgShp" presStyleIdx="0" presStyleCnt="4"/>
      <dgm:spPr/>
      <dgm:t>
        <a:bodyPr/>
        <a:lstStyle/>
        <a:p>
          <a:endParaRPr lang="fr-CH"/>
        </a:p>
      </dgm:t>
    </dgm:pt>
    <dgm:pt modelId="{AEC036E0-1ADF-4BA2-AD35-53739AEFCE7C}" type="pres">
      <dgm:prSet presAssocID="{E0DA5EB4-3F84-430B-9F50-040F8650049A}" presName="textNode" presStyleLbl="bgShp" presStyleIdx="0" presStyleCnt="4"/>
      <dgm:spPr/>
      <dgm:t>
        <a:bodyPr/>
        <a:lstStyle/>
        <a:p>
          <a:endParaRPr lang="fr-CH"/>
        </a:p>
      </dgm:t>
    </dgm:pt>
    <dgm:pt modelId="{EF3F202C-60DB-4F44-B300-EAC47B78869D}" type="pres">
      <dgm:prSet presAssocID="{E0DA5EB4-3F84-430B-9F50-040F8650049A}" presName="compChildNode" presStyleCnt="0"/>
      <dgm:spPr/>
    </dgm:pt>
    <dgm:pt modelId="{E4382DB6-A908-4636-A700-EC43A652EFE6}" type="pres">
      <dgm:prSet presAssocID="{E0DA5EB4-3F84-430B-9F50-040F8650049A}" presName="theInnerList" presStyleCnt="0"/>
      <dgm:spPr/>
    </dgm:pt>
    <dgm:pt modelId="{9DD35E79-C26F-4181-A6A0-14AF63E34537}" type="pres">
      <dgm:prSet presAssocID="{943B6440-2B08-41CB-918C-76EA58D8533B}" presName="child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96E8583E-C320-4EB8-B8F4-543794642733}" type="pres">
      <dgm:prSet presAssocID="{943B6440-2B08-41CB-918C-76EA58D8533B}" presName="aSpace2" presStyleCnt="0"/>
      <dgm:spPr/>
    </dgm:pt>
    <dgm:pt modelId="{9F192268-001E-406B-BD0A-E861820D212C}" type="pres">
      <dgm:prSet presAssocID="{769A0C1C-4053-49FA-BC7D-248C7F385A4A}" presName="child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A0344F6D-19AA-4CC4-89FD-C5698C8DF307}" type="pres">
      <dgm:prSet presAssocID="{E0DA5EB4-3F84-430B-9F50-040F8650049A}" presName="aSpace" presStyleCnt="0"/>
      <dgm:spPr/>
    </dgm:pt>
    <dgm:pt modelId="{C656AAEE-A3FA-4E42-A2C5-C9690B79E09D}" type="pres">
      <dgm:prSet presAssocID="{932B47B3-2EEB-4588-9105-64AE8A971BAE}" presName="compNode" presStyleCnt="0"/>
      <dgm:spPr/>
    </dgm:pt>
    <dgm:pt modelId="{3343248B-D90E-430E-9949-11BDAAEB6512}" type="pres">
      <dgm:prSet presAssocID="{932B47B3-2EEB-4588-9105-64AE8A971BAE}" presName="aNode" presStyleLbl="bgShp" presStyleIdx="1" presStyleCnt="4"/>
      <dgm:spPr/>
      <dgm:t>
        <a:bodyPr/>
        <a:lstStyle/>
        <a:p>
          <a:endParaRPr lang="fr-CH"/>
        </a:p>
      </dgm:t>
    </dgm:pt>
    <dgm:pt modelId="{69DBE94D-73D4-46F2-A36C-108A84955531}" type="pres">
      <dgm:prSet presAssocID="{932B47B3-2EEB-4588-9105-64AE8A971BAE}" presName="textNode" presStyleLbl="bgShp" presStyleIdx="1" presStyleCnt="4"/>
      <dgm:spPr/>
      <dgm:t>
        <a:bodyPr/>
        <a:lstStyle/>
        <a:p>
          <a:endParaRPr lang="fr-CH"/>
        </a:p>
      </dgm:t>
    </dgm:pt>
    <dgm:pt modelId="{C2606A73-F4F7-4D9C-B9BA-9CD4C9270C87}" type="pres">
      <dgm:prSet presAssocID="{932B47B3-2EEB-4588-9105-64AE8A971BAE}" presName="compChildNode" presStyleCnt="0"/>
      <dgm:spPr/>
    </dgm:pt>
    <dgm:pt modelId="{18085BA4-317A-4DAD-AF3C-FD566695BE13}" type="pres">
      <dgm:prSet presAssocID="{932B47B3-2EEB-4588-9105-64AE8A971BAE}" presName="theInnerList" presStyleCnt="0"/>
      <dgm:spPr/>
    </dgm:pt>
    <dgm:pt modelId="{8C14CDE0-3814-4DB6-A26F-679DC79480F8}" type="pres">
      <dgm:prSet presAssocID="{AD61D019-FC63-4D4C-B307-6054B1191566}" presName="child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6D5AE38C-5401-4F02-A783-2DE877F302E2}" type="pres">
      <dgm:prSet presAssocID="{AD61D019-FC63-4D4C-B307-6054B1191566}" presName="aSpace2" presStyleCnt="0"/>
      <dgm:spPr/>
    </dgm:pt>
    <dgm:pt modelId="{3E5390C3-8ECE-42BC-B66C-37BAAF4C7E73}" type="pres">
      <dgm:prSet presAssocID="{51B1B4D7-856C-4F1F-8705-D4D4370BCB21}" presName="child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36411E1D-224B-4417-834F-940E1A181FF2}" type="pres">
      <dgm:prSet presAssocID="{932B47B3-2EEB-4588-9105-64AE8A971BAE}" presName="aSpace" presStyleCnt="0"/>
      <dgm:spPr/>
    </dgm:pt>
    <dgm:pt modelId="{A41FA21D-2DCC-42E8-9612-E251A19137C6}" type="pres">
      <dgm:prSet presAssocID="{ECD4E63A-E8D8-4D0D-9F9D-18958A79B957}" presName="compNode" presStyleCnt="0"/>
      <dgm:spPr/>
    </dgm:pt>
    <dgm:pt modelId="{E211E9A6-AEFF-41DF-9CF0-BC7AF94002B0}" type="pres">
      <dgm:prSet presAssocID="{ECD4E63A-E8D8-4D0D-9F9D-18958A79B957}" presName="aNode" presStyleLbl="bgShp" presStyleIdx="2" presStyleCnt="4"/>
      <dgm:spPr/>
      <dgm:t>
        <a:bodyPr/>
        <a:lstStyle/>
        <a:p>
          <a:endParaRPr lang="fr-CH"/>
        </a:p>
      </dgm:t>
    </dgm:pt>
    <dgm:pt modelId="{F4D8B06B-D813-48B3-B0F3-8CAB31BCB0ED}" type="pres">
      <dgm:prSet presAssocID="{ECD4E63A-E8D8-4D0D-9F9D-18958A79B957}" presName="textNode" presStyleLbl="bgShp" presStyleIdx="2" presStyleCnt="4"/>
      <dgm:spPr/>
      <dgm:t>
        <a:bodyPr/>
        <a:lstStyle/>
        <a:p>
          <a:endParaRPr lang="fr-CH"/>
        </a:p>
      </dgm:t>
    </dgm:pt>
    <dgm:pt modelId="{4CB96036-74E0-4283-B046-CB79BE31AB1D}" type="pres">
      <dgm:prSet presAssocID="{ECD4E63A-E8D8-4D0D-9F9D-18958A79B957}" presName="compChildNode" presStyleCnt="0"/>
      <dgm:spPr/>
    </dgm:pt>
    <dgm:pt modelId="{5F3AB9E2-5CD3-41F2-9CF4-CA69AEC3666D}" type="pres">
      <dgm:prSet presAssocID="{ECD4E63A-E8D8-4D0D-9F9D-18958A79B957}" presName="theInnerList" presStyleCnt="0"/>
      <dgm:spPr/>
    </dgm:pt>
    <dgm:pt modelId="{83D21FC2-64F9-4CFC-A889-D247CBE6B66A}" type="pres">
      <dgm:prSet presAssocID="{32FE298E-4C41-44A9-9A07-A426C82A974E}" presName="child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6B098902-5BB2-4BC4-95E2-C5E5D9AC4BCA}" type="pres">
      <dgm:prSet presAssocID="{32FE298E-4C41-44A9-9A07-A426C82A974E}" presName="aSpace2" presStyleCnt="0"/>
      <dgm:spPr/>
    </dgm:pt>
    <dgm:pt modelId="{32B6392A-D969-4174-AC16-F6B9D627FFA1}" type="pres">
      <dgm:prSet presAssocID="{C63BC592-EF9D-4731-BAFA-6CDB374E99CF}" presName="child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16D05106-E7F4-47E1-9F5F-0A2DCA5B1505}" type="pres">
      <dgm:prSet presAssocID="{C63BC592-EF9D-4731-BAFA-6CDB374E99CF}" presName="aSpace2" presStyleCnt="0"/>
      <dgm:spPr/>
    </dgm:pt>
    <dgm:pt modelId="{46A2FB77-E248-4EB1-B506-0E94D36C8A1C}" type="pres">
      <dgm:prSet presAssocID="{A920AC62-567E-4405-A244-A89A217C0E1E}" presName="child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E74D95F9-9FC8-4287-8538-166602B6DE24}" type="pres">
      <dgm:prSet presAssocID="{A920AC62-567E-4405-A244-A89A217C0E1E}" presName="aSpace2" presStyleCnt="0"/>
      <dgm:spPr/>
    </dgm:pt>
    <dgm:pt modelId="{5F1F947B-F916-4623-BCFB-58F62AC14C5E}" type="pres">
      <dgm:prSet presAssocID="{653BD977-02A8-4471-B5F2-0827D1109EED}" presName="child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86C67C51-E6E4-4E47-8FFE-811ADFCE7103}" type="pres">
      <dgm:prSet presAssocID="{653BD977-02A8-4471-B5F2-0827D1109EED}" presName="aSpace2" presStyleCnt="0"/>
      <dgm:spPr/>
    </dgm:pt>
    <dgm:pt modelId="{054AC84B-0ED5-4FED-8A81-ECA630CC47AC}" type="pres">
      <dgm:prSet presAssocID="{0447FCF2-3898-4656-9E0C-C150B4515AFA}" presName="child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54F5EFD7-F524-40D6-B863-93C202BAFC22}" type="pres">
      <dgm:prSet presAssocID="{0447FCF2-3898-4656-9E0C-C150B4515AFA}" presName="aSpace2" presStyleCnt="0"/>
      <dgm:spPr/>
    </dgm:pt>
    <dgm:pt modelId="{210EC976-767B-4A94-9F3C-8D09FA0A3390}" type="pres">
      <dgm:prSet presAssocID="{6A6874BA-1CA0-496E-BAC6-5402B306D1CA}" presName="child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BBB5E8B1-C686-47FF-87C6-93728AB86384}" type="pres">
      <dgm:prSet presAssocID="{ECD4E63A-E8D8-4D0D-9F9D-18958A79B957}" presName="aSpace" presStyleCnt="0"/>
      <dgm:spPr/>
    </dgm:pt>
    <dgm:pt modelId="{B8EA7C36-A297-431F-A6FA-1D0562FC77D6}" type="pres">
      <dgm:prSet presAssocID="{F68CFB81-9A57-4592-A220-CD6537DB81ED}" presName="compNode" presStyleCnt="0"/>
      <dgm:spPr/>
    </dgm:pt>
    <dgm:pt modelId="{A6B46B7A-F3CF-4047-8292-475857B8B86D}" type="pres">
      <dgm:prSet presAssocID="{F68CFB81-9A57-4592-A220-CD6537DB81ED}" presName="aNode" presStyleLbl="bgShp" presStyleIdx="3" presStyleCnt="4"/>
      <dgm:spPr/>
      <dgm:t>
        <a:bodyPr/>
        <a:lstStyle/>
        <a:p>
          <a:endParaRPr lang="fr-CH"/>
        </a:p>
      </dgm:t>
    </dgm:pt>
    <dgm:pt modelId="{2C95F62B-F757-44E6-89E8-A81E8C970639}" type="pres">
      <dgm:prSet presAssocID="{F68CFB81-9A57-4592-A220-CD6537DB81ED}" presName="textNode" presStyleLbl="bgShp" presStyleIdx="3" presStyleCnt="4"/>
      <dgm:spPr/>
      <dgm:t>
        <a:bodyPr/>
        <a:lstStyle/>
        <a:p>
          <a:endParaRPr lang="fr-CH"/>
        </a:p>
      </dgm:t>
    </dgm:pt>
    <dgm:pt modelId="{34EE7082-2BCD-4A13-B159-15B1CBEEF3A3}" type="pres">
      <dgm:prSet presAssocID="{F68CFB81-9A57-4592-A220-CD6537DB81ED}" presName="compChildNode" presStyleCnt="0"/>
      <dgm:spPr/>
    </dgm:pt>
    <dgm:pt modelId="{180FB502-BB7B-42E6-8508-5493EE505BB1}" type="pres">
      <dgm:prSet presAssocID="{F68CFB81-9A57-4592-A220-CD6537DB81ED}" presName="theInnerList" presStyleCnt="0"/>
      <dgm:spPr/>
    </dgm:pt>
    <dgm:pt modelId="{F688266A-8DDE-4B85-91B9-56E55F33D48A}" type="pres">
      <dgm:prSet presAssocID="{B80526FB-6677-49D5-A706-7E5CAD2C7BF0}" presName="child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</dgm:ptLst>
  <dgm:cxnLst>
    <dgm:cxn modelId="{DE900980-7C2C-4FED-BCEB-CBAE06506D13}" srcId="{ECD4E63A-E8D8-4D0D-9F9D-18958A79B957}" destId="{32FE298E-4C41-44A9-9A07-A426C82A974E}" srcOrd="0" destOrd="0" parTransId="{C5A6A56E-CF34-4A5C-954B-6BF1C540F908}" sibTransId="{CB203699-4069-4EB3-B8C1-FB9087D50CFF}"/>
    <dgm:cxn modelId="{BB5BA865-FA68-42A1-88BE-CAE1CF3A099A}" srcId="{ECD4E63A-E8D8-4D0D-9F9D-18958A79B957}" destId="{6A6874BA-1CA0-496E-BAC6-5402B306D1CA}" srcOrd="5" destOrd="0" parTransId="{247D1725-D396-4B98-AC22-D9451B805395}" sibTransId="{F96090D0-B2D2-4A79-BAD1-BF1651C16B14}"/>
    <dgm:cxn modelId="{5B223448-C93B-4118-BE2B-0D667ACDC7A8}" srcId="{E0DA5EB4-3F84-430B-9F50-040F8650049A}" destId="{943B6440-2B08-41CB-918C-76EA58D8533B}" srcOrd="0" destOrd="0" parTransId="{810EB10C-E8D8-4927-9E6B-72EBC89F4ED7}" sibTransId="{D2C05460-EF3D-495E-9674-8C9E5B4ECF72}"/>
    <dgm:cxn modelId="{9BA0B4CA-378E-4F93-9F3B-2B61F3D254E9}" srcId="{ECD4E63A-E8D8-4D0D-9F9D-18958A79B957}" destId="{A920AC62-567E-4405-A244-A89A217C0E1E}" srcOrd="2" destOrd="0" parTransId="{2B45CA65-603D-42E1-AF96-0627CB3A51C1}" sibTransId="{999A5C4E-CE87-4ABE-9959-725D3B090F7E}"/>
    <dgm:cxn modelId="{F01EC7B3-11A6-4A61-AC3F-64F664D48D0A}" srcId="{932B47B3-2EEB-4588-9105-64AE8A971BAE}" destId="{AD61D019-FC63-4D4C-B307-6054B1191566}" srcOrd="0" destOrd="0" parTransId="{40CE9D99-2E1D-4514-91B8-BF7AC40C05BA}" sibTransId="{62004AF1-833C-423F-B52B-6EBC2849412B}"/>
    <dgm:cxn modelId="{6B59E0CB-001D-4961-9657-906B085B1605}" type="presOf" srcId="{F68CFB81-9A57-4592-A220-CD6537DB81ED}" destId="{A6B46B7A-F3CF-4047-8292-475857B8B86D}" srcOrd="0" destOrd="0" presId="urn:microsoft.com/office/officeart/2005/8/layout/lProcess2"/>
    <dgm:cxn modelId="{69673360-8BB2-4F0A-B020-1E7DF32C88D8}" type="presOf" srcId="{32FE298E-4C41-44A9-9A07-A426C82A974E}" destId="{83D21FC2-64F9-4CFC-A889-D247CBE6B66A}" srcOrd="0" destOrd="0" presId="urn:microsoft.com/office/officeart/2005/8/layout/lProcess2"/>
    <dgm:cxn modelId="{A277B975-E59E-448D-AD29-DF57C82547AE}" srcId="{E0DA5EB4-3F84-430B-9F50-040F8650049A}" destId="{769A0C1C-4053-49FA-BC7D-248C7F385A4A}" srcOrd="1" destOrd="0" parTransId="{34DBF1C7-E29B-4FD6-BC97-8A66768A790D}" sibTransId="{8C2D8C5E-EA48-441B-9606-2665DC191001}"/>
    <dgm:cxn modelId="{8C750482-1FA1-4F37-ADDE-B64694849319}" type="presOf" srcId="{01B36122-E712-48C2-B561-C0F268A640C0}" destId="{F688266A-8DDE-4B85-91B9-56E55F33D48A}" srcOrd="0" destOrd="1" presId="urn:microsoft.com/office/officeart/2005/8/layout/lProcess2"/>
    <dgm:cxn modelId="{2372709F-B189-4098-B34E-B1151CDDAF0A}" type="presOf" srcId="{932B47B3-2EEB-4588-9105-64AE8A971BAE}" destId="{69DBE94D-73D4-46F2-A36C-108A84955531}" srcOrd="1" destOrd="0" presId="urn:microsoft.com/office/officeart/2005/8/layout/lProcess2"/>
    <dgm:cxn modelId="{3A5737A3-828F-4BB4-A087-9B10FD938FC4}" type="presOf" srcId="{F68CFB81-9A57-4592-A220-CD6537DB81ED}" destId="{2C95F62B-F757-44E6-89E8-A81E8C970639}" srcOrd="1" destOrd="0" presId="urn:microsoft.com/office/officeart/2005/8/layout/lProcess2"/>
    <dgm:cxn modelId="{3D3CAC38-757F-4532-8C31-3F9B0134E02C}" type="presOf" srcId="{653BD977-02A8-4471-B5F2-0827D1109EED}" destId="{5F1F947B-F916-4623-BCFB-58F62AC14C5E}" srcOrd="0" destOrd="0" presId="urn:microsoft.com/office/officeart/2005/8/layout/lProcess2"/>
    <dgm:cxn modelId="{9EE34991-BBF0-4C41-B0F0-C075412A27DF}" type="presOf" srcId="{769A0C1C-4053-49FA-BC7D-248C7F385A4A}" destId="{9F192268-001E-406B-BD0A-E861820D212C}" srcOrd="0" destOrd="0" presId="urn:microsoft.com/office/officeart/2005/8/layout/lProcess2"/>
    <dgm:cxn modelId="{7F77AB7E-DB0A-47DE-99EA-4F054ECAF66F}" srcId="{FD0CA64C-9A46-47C5-9A92-D40BD14C7332}" destId="{F68CFB81-9A57-4592-A220-CD6537DB81ED}" srcOrd="3" destOrd="0" parTransId="{22E237F0-9FD0-418D-8A32-70229DD77A99}" sibTransId="{B91DFA4C-EC3C-4CF8-A9D6-B6B92461296C}"/>
    <dgm:cxn modelId="{CC478841-D355-4EF9-AB3D-4F1C930251ED}" srcId="{A920AC62-567E-4405-A244-A89A217C0E1E}" destId="{DD019F70-5200-4E9C-97C8-DDC43AC74F70}" srcOrd="0" destOrd="0" parTransId="{282520CD-67A2-4232-9DA0-54B4DF5F899B}" sibTransId="{21C1C92E-86D9-4301-B746-0BC61A9900A1}"/>
    <dgm:cxn modelId="{426E3858-E11E-47B2-BC72-8D3685C5BC38}" srcId="{FD0CA64C-9A46-47C5-9A92-D40BD14C7332}" destId="{ECD4E63A-E8D8-4D0D-9F9D-18958A79B957}" srcOrd="2" destOrd="0" parTransId="{211CF96D-40B8-44E1-AB75-D4DA837D142C}" sibTransId="{A6055B02-5783-404A-BD9C-36E668AB64FB}"/>
    <dgm:cxn modelId="{C8477C69-9BC6-4DCA-81E8-93FAD165A2B9}" srcId="{FD0CA64C-9A46-47C5-9A92-D40BD14C7332}" destId="{932B47B3-2EEB-4588-9105-64AE8A971BAE}" srcOrd="1" destOrd="0" parTransId="{39BBDA25-09ED-47E3-BAFE-7E0060DF232E}" sibTransId="{DA14D066-575B-478B-8432-B053D648173F}"/>
    <dgm:cxn modelId="{11918AC2-9C63-4D85-9544-7AD447E15BE5}" srcId="{932B47B3-2EEB-4588-9105-64AE8A971BAE}" destId="{51B1B4D7-856C-4F1F-8705-D4D4370BCB21}" srcOrd="1" destOrd="0" parTransId="{EC19A451-53B9-411A-843C-65233EC60F90}" sibTransId="{ABEEA0CD-8257-4AF1-8270-24AA0413EFEE}"/>
    <dgm:cxn modelId="{83B00D65-76DB-4968-9BFA-5970BEF4A475}" type="presOf" srcId="{932B47B3-2EEB-4588-9105-64AE8A971BAE}" destId="{3343248B-D90E-430E-9949-11BDAAEB6512}" srcOrd="0" destOrd="0" presId="urn:microsoft.com/office/officeart/2005/8/layout/lProcess2"/>
    <dgm:cxn modelId="{69C0503D-61EE-4D9B-9E1B-942107578EAA}" type="presOf" srcId="{AD61D019-FC63-4D4C-B307-6054B1191566}" destId="{8C14CDE0-3814-4DB6-A26F-679DC79480F8}" srcOrd="0" destOrd="0" presId="urn:microsoft.com/office/officeart/2005/8/layout/lProcess2"/>
    <dgm:cxn modelId="{6549B096-CF93-407B-A8DF-A2923A41BA98}" type="presOf" srcId="{51B1B4D7-856C-4F1F-8705-D4D4370BCB21}" destId="{3E5390C3-8ECE-42BC-B66C-37BAAF4C7E73}" srcOrd="0" destOrd="0" presId="urn:microsoft.com/office/officeart/2005/8/layout/lProcess2"/>
    <dgm:cxn modelId="{7F44BAF1-1FE2-4E54-8032-F00935163945}" type="presOf" srcId="{DD019F70-5200-4E9C-97C8-DDC43AC74F70}" destId="{46A2FB77-E248-4EB1-B506-0E94D36C8A1C}" srcOrd="0" destOrd="1" presId="urn:microsoft.com/office/officeart/2005/8/layout/lProcess2"/>
    <dgm:cxn modelId="{08B2E98A-E337-4078-A6EC-78A0DBB1B77B}" type="presOf" srcId="{ECD4E63A-E8D8-4D0D-9F9D-18958A79B957}" destId="{F4D8B06B-D813-48B3-B0F3-8CAB31BCB0ED}" srcOrd="1" destOrd="0" presId="urn:microsoft.com/office/officeart/2005/8/layout/lProcess2"/>
    <dgm:cxn modelId="{C9F18E6F-B66D-42F8-A143-E5F7C3B5BD49}" type="presOf" srcId="{A920AC62-567E-4405-A244-A89A217C0E1E}" destId="{46A2FB77-E248-4EB1-B506-0E94D36C8A1C}" srcOrd="0" destOrd="0" presId="urn:microsoft.com/office/officeart/2005/8/layout/lProcess2"/>
    <dgm:cxn modelId="{E8A656BA-F198-40A2-8CA5-3BB877FC500B}" srcId="{B80526FB-6677-49D5-A706-7E5CAD2C7BF0}" destId="{01B36122-E712-48C2-B561-C0F268A640C0}" srcOrd="0" destOrd="0" parTransId="{1FD413F1-E58B-45EB-A156-84685E1902D4}" sibTransId="{48DE9896-EF87-49EB-87D4-BE0B4DEC2F6B}"/>
    <dgm:cxn modelId="{B76A0DB7-4429-4D7C-A735-589CF812FEBF}" srcId="{FD0CA64C-9A46-47C5-9A92-D40BD14C7332}" destId="{E0DA5EB4-3F84-430B-9F50-040F8650049A}" srcOrd="0" destOrd="0" parTransId="{E33FA911-FADE-400C-A96E-CAA88E5BA3AB}" sibTransId="{BC8184FC-CE1D-4163-A137-014E9928F238}"/>
    <dgm:cxn modelId="{113F259D-279A-4F74-BC0E-4787386B1087}" type="presOf" srcId="{B80526FB-6677-49D5-A706-7E5CAD2C7BF0}" destId="{F688266A-8DDE-4B85-91B9-56E55F33D48A}" srcOrd="0" destOrd="0" presId="urn:microsoft.com/office/officeart/2005/8/layout/lProcess2"/>
    <dgm:cxn modelId="{BF010FB4-F5C9-40AF-BABD-0696CEBD6646}" srcId="{B80526FB-6677-49D5-A706-7E5CAD2C7BF0}" destId="{51639E83-69B2-4613-8000-92943A360611}" srcOrd="1" destOrd="0" parTransId="{262F394E-DB36-453E-B826-4BA2E6EA0E8E}" sibTransId="{747687E8-1027-40DA-ABAD-590FE1C93477}"/>
    <dgm:cxn modelId="{B6722D4B-439B-4C1A-817D-39F2E801B3C9}" type="presOf" srcId="{E0DA5EB4-3F84-430B-9F50-040F8650049A}" destId="{0CF23C5A-21B6-4DFD-A787-16808A769B08}" srcOrd="0" destOrd="0" presId="urn:microsoft.com/office/officeart/2005/8/layout/lProcess2"/>
    <dgm:cxn modelId="{B0454475-B202-4F31-A3B7-0169EEDF11D6}" type="presOf" srcId="{6A6874BA-1CA0-496E-BAC6-5402B306D1CA}" destId="{210EC976-767B-4A94-9F3C-8D09FA0A3390}" srcOrd="0" destOrd="0" presId="urn:microsoft.com/office/officeart/2005/8/layout/lProcess2"/>
    <dgm:cxn modelId="{25522F7F-7C24-444A-9F3E-4EC59175BB5D}" srcId="{ECD4E63A-E8D8-4D0D-9F9D-18958A79B957}" destId="{0447FCF2-3898-4656-9E0C-C150B4515AFA}" srcOrd="4" destOrd="0" parTransId="{DAF44549-72BF-4D3F-B0A9-E09F5291AD5F}" sibTransId="{99AF8BF3-5051-4DD2-AF56-E8790C46A5A6}"/>
    <dgm:cxn modelId="{86164E92-2FB1-4751-8568-140A30F94808}" type="presOf" srcId="{943B6440-2B08-41CB-918C-76EA58D8533B}" destId="{9DD35E79-C26F-4181-A6A0-14AF63E34537}" srcOrd="0" destOrd="0" presId="urn:microsoft.com/office/officeart/2005/8/layout/lProcess2"/>
    <dgm:cxn modelId="{845D7818-B81D-4385-9780-817786714BF3}" type="presOf" srcId="{C63BC592-EF9D-4731-BAFA-6CDB374E99CF}" destId="{32B6392A-D969-4174-AC16-F6B9D627FFA1}" srcOrd="0" destOrd="0" presId="urn:microsoft.com/office/officeart/2005/8/layout/lProcess2"/>
    <dgm:cxn modelId="{69D03C6B-12E3-4359-80D0-D6699E870888}" srcId="{ECD4E63A-E8D8-4D0D-9F9D-18958A79B957}" destId="{653BD977-02A8-4471-B5F2-0827D1109EED}" srcOrd="3" destOrd="0" parTransId="{288D9264-3CE3-4BAF-84E8-DF9AEC6B0BCC}" sibTransId="{638D3D4E-28FF-4D33-AD6C-D525D6E18A39}"/>
    <dgm:cxn modelId="{701A499F-0DC7-4177-A89E-3F439531F747}" type="presOf" srcId="{5AFC0EC9-EAC4-4F55-8ECF-E4D955FDA3BF}" destId="{F688266A-8DDE-4B85-91B9-56E55F33D48A}" srcOrd="0" destOrd="3" presId="urn:microsoft.com/office/officeart/2005/8/layout/lProcess2"/>
    <dgm:cxn modelId="{12B92FDF-82B6-408F-AC2D-1DF8CEEA5789}" type="presOf" srcId="{ECD4E63A-E8D8-4D0D-9F9D-18958A79B957}" destId="{E211E9A6-AEFF-41DF-9CF0-BC7AF94002B0}" srcOrd="0" destOrd="0" presId="urn:microsoft.com/office/officeart/2005/8/layout/lProcess2"/>
    <dgm:cxn modelId="{FD0DE683-8DC2-4055-9FC0-D2155A2B0B99}" type="presOf" srcId="{0447FCF2-3898-4656-9E0C-C150B4515AFA}" destId="{054AC84B-0ED5-4FED-8A81-ECA630CC47AC}" srcOrd="0" destOrd="0" presId="urn:microsoft.com/office/officeart/2005/8/layout/lProcess2"/>
    <dgm:cxn modelId="{C0F9FCD4-938E-4DFD-ADA9-2EA058A7B504}" srcId="{F68CFB81-9A57-4592-A220-CD6537DB81ED}" destId="{B80526FB-6677-49D5-A706-7E5CAD2C7BF0}" srcOrd="0" destOrd="0" parTransId="{B07308F7-0DBC-4F15-9BCA-C433D35F746D}" sibTransId="{D5F59194-D89F-4671-A4AA-FEFCA5CF11FD}"/>
    <dgm:cxn modelId="{D3FDD82B-15A3-4704-A36B-448341EBEEB1}" srcId="{B80526FB-6677-49D5-A706-7E5CAD2C7BF0}" destId="{5AFC0EC9-EAC4-4F55-8ECF-E4D955FDA3BF}" srcOrd="2" destOrd="0" parTransId="{D13A8693-6640-4B91-9301-47885F115B9F}" sibTransId="{A47E5CE8-A1DE-4625-B80C-26929A836718}"/>
    <dgm:cxn modelId="{DBEDEEF2-43EF-45B5-BE3C-4E0F14CC2601}" type="presOf" srcId="{FD0CA64C-9A46-47C5-9A92-D40BD14C7332}" destId="{6626C656-1432-4FFD-97FF-85205D7FD4E3}" srcOrd="0" destOrd="0" presId="urn:microsoft.com/office/officeart/2005/8/layout/lProcess2"/>
    <dgm:cxn modelId="{1CC6E5F6-E8C9-4870-8C3A-A25AB415C575}" srcId="{ECD4E63A-E8D8-4D0D-9F9D-18958A79B957}" destId="{C63BC592-EF9D-4731-BAFA-6CDB374E99CF}" srcOrd="1" destOrd="0" parTransId="{BDFAB3CB-A6CD-4F8F-946B-EF232B2D283F}" sibTransId="{CFCEF8CD-F71F-4E6C-91F2-561BF44CEA84}"/>
    <dgm:cxn modelId="{51184DBA-8248-45E2-A44F-AD17416668FA}" type="presOf" srcId="{51639E83-69B2-4613-8000-92943A360611}" destId="{F688266A-8DDE-4B85-91B9-56E55F33D48A}" srcOrd="0" destOrd="2" presId="urn:microsoft.com/office/officeart/2005/8/layout/lProcess2"/>
    <dgm:cxn modelId="{F7A383B9-7A2B-442E-A6FC-ABB7D4E99478}" type="presOf" srcId="{E0DA5EB4-3F84-430B-9F50-040F8650049A}" destId="{AEC036E0-1ADF-4BA2-AD35-53739AEFCE7C}" srcOrd="1" destOrd="0" presId="urn:microsoft.com/office/officeart/2005/8/layout/lProcess2"/>
    <dgm:cxn modelId="{60F097D5-D03E-491A-BED4-1B09964F0BBD}" type="presParOf" srcId="{6626C656-1432-4FFD-97FF-85205D7FD4E3}" destId="{1619032C-9BC1-4514-83E5-43868C6B72F5}" srcOrd="0" destOrd="0" presId="urn:microsoft.com/office/officeart/2005/8/layout/lProcess2"/>
    <dgm:cxn modelId="{70D230E0-7A5C-4850-985F-6B07525300DC}" type="presParOf" srcId="{1619032C-9BC1-4514-83E5-43868C6B72F5}" destId="{0CF23C5A-21B6-4DFD-A787-16808A769B08}" srcOrd="0" destOrd="0" presId="urn:microsoft.com/office/officeart/2005/8/layout/lProcess2"/>
    <dgm:cxn modelId="{F20C9B96-98B6-42D8-8D6A-89BDC46E348C}" type="presParOf" srcId="{1619032C-9BC1-4514-83E5-43868C6B72F5}" destId="{AEC036E0-1ADF-4BA2-AD35-53739AEFCE7C}" srcOrd="1" destOrd="0" presId="urn:microsoft.com/office/officeart/2005/8/layout/lProcess2"/>
    <dgm:cxn modelId="{A9106F63-F89D-4857-ADFD-226AF04D3678}" type="presParOf" srcId="{1619032C-9BC1-4514-83E5-43868C6B72F5}" destId="{EF3F202C-60DB-4F44-B300-EAC47B78869D}" srcOrd="2" destOrd="0" presId="urn:microsoft.com/office/officeart/2005/8/layout/lProcess2"/>
    <dgm:cxn modelId="{91273CD2-AAAB-4160-BF3C-D0563F2AA78D}" type="presParOf" srcId="{EF3F202C-60DB-4F44-B300-EAC47B78869D}" destId="{E4382DB6-A908-4636-A700-EC43A652EFE6}" srcOrd="0" destOrd="0" presId="urn:microsoft.com/office/officeart/2005/8/layout/lProcess2"/>
    <dgm:cxn modelId="{B2EA84F0-1801-49EF-93A0-AEFF36EC64B3}" type="presParOf" srcId="{E4382DB6-A908-4636-A700-EC43A652EFE6}" destId="{9DD35E79-C26F-4181-A6A0-14AF63E34537}" srcOrd="0" destOrd="0" presId="urn:microsoft.com/office/officeart/2005/8/layout/lProcess2"/>
    <dgm:cxn modelId="{8EF21E9E-753C-45CB-B9FE-A7EC25ECB02D}" type="presParOf" srcId="{E4382DB6-A908-4636-A700-EC43A652EFE6}" destId="{96E8583E-C320-4EB8-B8F4-543794642733}" srcOrd="1" destOrd="0" presId="urn:microsoft.com/office/officeart/2005/8/layout/lProcess2"/>
    <dgm:cxn modelId="{D56AE985-6ECF-4615-B6D8-C846BC1E4BDE}" type="presParOf" srcId="{E4382DB6-A908-4636-A700-EC43A652EFE6}" destId="{9F192268-001E-406B-BD0A-E861820D212C}" srcOrd="2" destOrd="0" presId="urn:microsoft.com/office/officeart/2005/8/layout/lProcess2"/>
    <dgm:cxn modelId="{BE5F152F-A0F4-41AE-B6D0-4251B5037421}" type="presParOf" srcId="{6626C656-1432-4FFD-97FF-85205D7FD4E3}" destId="{A0344F6D-19AA-4CC4-89FD-C5698C8DF307}" srcOrd="1" destOrd="0" presId="urn:microsoft.com/office/officeart/2005/8/layout/lProcess2"/>
    <dgm:cxn modelId="{E16AFA8F-4F3D-4622-BB4C-931C162682B2}" type="presParOf" srcId="{6626C656-1432-4FFD-97FF-85205D7FD4E3}" destId="{C656AAEE-A3FA-4E42-A2C5-C9690B79E09D}" srcOrd="2" destOrd="0" presId="urn:microsoft.com/office/officeart/2005/8/layout/lProcess2"/>
    <dgm:cxn modelId="{2670790A-2557-43AA-BB7E-5DE138946B1A}" type="presParOf" srcId="{C656AAEE-A3FA-4E42-A2C5-C9690B79E09D}" destId="{3343248B-D90E-430E-9949-11BDAAEB6512}" srcOrd="0" destOrd="0" presId="urn:microsoft.com/office/officeart/2005/8/layout/lProcess2"/>
    <dgm:cxn modelId="{7FF8A32D-774A-45A2-8139-D3F30A18AF85}" type="presParOf" srcId="{C656AAEE-A3FA-4E42-A2C5-C9690B79E09D}" destId="{69DBE94D-73D4-46F2-A36C-108A84955531}" srcOrd="1" destOrd="0" presId="urn:microsoft.com/office/officeart/2005/8/layout/lProcess2"/>
    <dgm:cxn modelId="{DF7FDB5A-AFFF-4BFD-AA2A-241E1AB89EE1}" type="presParOf" srcId="{C656AAEE-A3FA-4E42-A2C5-C9690B79E09D}" destId="{C2606A73-F4F7-4D9C-B9BA-9CD4C9270C87}" srcOrd="2" destOrd="0" presId="urn:microsoft.com/office/officeart/2005/8/layout/lProcess2"/>
    <dgm:cxn modelId="{05BE930C-4668-4A2B-8D2C-68537EDA7FE7}" type="presParOf" srcId="{C2606A73-F4F7-4D9C-B9BA-9CD4C9270C87}" destId="{18085BA4-317A-4DAD-AF3C-FD566695BE13}" srcOrd="0" destOrd="0" presId="urn:microsoft.com/office/officeart/2005/8/layout/lProcess2"/>
    <dgm:cxn modelId="{F424D659-6DE6-4F53-B8AD-B44438D231E9}" type="presParOf" srcId="{18085BA4-317A-4DAD-AF3C-FD566695BE13}" destId="{8C14CDE0-3814-4DB6-A26F-679DC79480F8}" srcOrd="0" destOrd="0" presId="urn:microsoft.com/office/officeart/2005/8/layout/lProcess2"/>
    <dgm:cxn modelId="{01AEC091-3D6A-4BEB-BCE1-3A32A6A63A83}" type="presParOf" srcId="{18085BA4-317A-4DAD-AF3C-FD566695BE13}" destId="{6D5AE38C-5401-4F02-A783-2DE877F302E2}" srcOrd="1" destOrd="0" presId="urn:microsoft.com/office/officeart/2005/8/layout/lProcess2"/>
    <dgm:cxn modelId="{C552FDD5-CE4D-40D4-9C4F-CBA7D2EFC613}" type="presParOf" srcId="{18085BA4-317A-4DAD-AF3C-FD566695BE13}" destId="{3E5390C3-8ECE-42BC-B66C-37BAAF4C7E73}" srcOrd="2" destOrd="0" presId="urn:microsoft.com/office/officeart/2005/8/layout/lProcess2"/>
    <dgm:cxn modelId="{F4A3C304-8F4A-4A1B-B7B7-8AA8A3DC0739}" type="presParOf" srcId="{6626C656-1432-4FFD-97FF-85205D7FD4E3}" destId="{36411E1D-224B-4417-834F-940E1A181FF2}" srcOrd="3" destOrd="0" presId="urn:microsoft.com/office/officeart/2005/8/layout/lProcess2"/>
    <dgm:cxn modelId="{E28932E1-F25D-4754-9EDD-FFF5E0BD302F}" type="presParOf" srcId="{6626C656-1432-4FFD-97FF-85205D7FD4E3}" destId="{A41FA21D-2DCC-42E8-9612-E251A19137C6}" srcOrd="4" destOrd="0" presId="urn:microsoft.com/office/officeart/2005/8/layout/lProcess2"/>
    <dgm:cxn modelId="{A9B23C3E-D7FC-4F0A-A5E1-6E3D4BAE412E}" type="presParOf" srcId="{A41FA21D-2DCC-42E8-9612-E251A19137C6}" destId="{E211E9A6-AEFF-41DF-9CF0-BC7AF94002B0}" srcOrd="0" destOrd="0" presId="urn:microsoft.com/office/officeart/2005/8/layout/lProcess2"/>
    <dgm:cxn modelId="{6477E3FE-ED22-4FF3-843B-D1054F4F6D47}" type="presParOf" srcId="{A41FA21D-2DCC-42E8-9612-E251A19137C6}" destId="{F4D8B06B-D813-48B3-B0F3-8CAB31BCB0ED}" srcOrd="1" destOrd="0" presId="urn:microsoft.com/office/officeart/2005/8/layout/lProcess2"/>
    <dgm:cxn modelId="{A93F9C9B-9275-4571-9E00-2D766A7DA47A}" type="presParOf" srcId="{A41FA21D-2DCC-42E8-9612-E251A19137C6}" destId="{4CB96036-74E0-4283-B046-CB79BE31AB1D}" srcOrd="2" destOrd="0" presId="urn:microsoft.com/office/officeart/2005/8/layout/lProcess2"/>
    <dgm:cxn modelId="{02BA0B10-9E1E-4694-9BD5-E02A55563233}" type="presParOf" srcId="{4CB96036-74E0-4283-B046-CB79BE31AB1D}" destId="{5F3AB9E2-5CD3-41F2-9CF4-CA69AEC3666D}" srcOrd="0" destOrd="0" presId="urn:microsoft.com/office/officeart/2005/8/layout/lProcess2"/>
    <dgm:cxn modelId="{D04E6443-A44F-4C77-95B4-1DBA1E6C04BB}" type="presParOf" srcId="{5F3AB9E2-5CD3-41F2-9CF4-CA69AEC3666D}" destId="{83D21FC2-64F9-4CFC-A889-D247CBE6B66A}" srcOrd="0" destOrd="0" presId="urn:microsoft.com/office/officeart/2005/8/layout/lProcess2"/>
    <dgm:cxn modelId="{18B7BD14-3811-4277-92D3-A60CB8BB7C71}" type="presParOf" srcId="{5F3AB9E2-5CD3-41F2-9CF4-CA69AEC3666D}" destId="{6B098902-5BB2-4BC4-95E2-C5E5D9AC4BCA}" srcOrd="1" destOrd="0" presId="urn:microsoft.com/office/officeart/2005/8/layout/lProcess2"/>
    <dgm:cxn modelId="{7B3269E6-B230-46CB-AECC-1B32E1448FFC}" type="presParOf" srcId="{5F3AB9E2-5CD3-41F2-9CF4-CA69AEC3666D}" destId="{32B6392A-D969-4174-AC16-F6B9D627FFA1}" srcOrd="2" destOrd="0" presId="urn:microsoft.com/office/officeart/2005/8/layout/lProcess2"/>
    <dgm:cxn modelId="{329038B2-338D-4F0F-BAF1-5AE13D381CBD}" type="presParOf" srcId="{5F3AB9E2-5CD3-41F2-9CF4-CA69AEC3666D}" destId="{16D05106-E7F4-47E1-9F5F-0A2DCA5B1505}" srcOrd="3" destOrd="0" presId="urn:microsoft.com/office/officeart/2005/8/layout/lProcess2"/>
    <dgm:cxn modelId="{0561D51C-6005-46AE-BB83-B17C0E8C9F7E}" type="presParOf" srcId="{5F3AB9E2-5CD3-41F2-9CF4-CA69AEC3666D}" destId="{46A2FB77-E248-4EB1-B506-0E94D36C8A1C}" srcOrd="4" destOrd="0" presId="urn:microsoft.com/office/officeart/2005/8/layout/lProcess2"/>
    <dgm:cxn modelId="{7B3182A2-A3EA-4A1E-B1EA-B1586AB920F0}" type="presParOf" srcId="{5F3AB9E2-5CD3-41F2-9CF4-CA69AEC3666D}" destId="{E74D95F9-9FC8-4287-8538-166602B6DE24}" srcOrd="5" destOrd="0" presId="urn:microsoft.com/office/officeart/2005/8/layout/lProcess2"/>
    <dgm:cxn modelId="{5FADC07C-6C2F-470D-9DA9-6F7C3E591949}" type="presParOf" srcId="{5F3AB9E2-5CD3-41F2-9CF4-CA69AEC3666D}" destId="{5F1F947B-F916-4623-BCFB-58F62AC14C5E}" srcOrd="6" destOrd="0" presId="urn:microsoft.com/office/officeart/2005/8/layout/lProcess2"/>
    <dgm:cxn modelId="{4E377D9E-6FFA-4B4D-AB46-932AF48F6C3E}" type="presParOf" srcId="{5F3AB9E2-5CD3-41F2-9CF4-CA69AEC3666D}" destId="{86C67C51-E6E4-4E47-8FFE-811ADFCE7103}" srcOrd="7" destOrd="0" presId="urn:microsoft.com/office/officeart/2005/8/layout/lProcess2"/>
    <dgm:cxn modelId="{30A38C47-077F-4224-8D2A-C2AB50D40258}" type="presParOf" srcId="{5F3AB9E2-5CD3-41F2-9CF4-CA69AEC3666D}" destId="{054AC84B-0ED5-4FED-8A81-ECA630CC47AC}" srcOrd="8" destOrd="0" presId="urn:microsoft.com/office/officeart/2005/8/layout/lProcess2"/>
    <dgm:cxn modelId="{A070F9DF-D122-46A2-8CAE-5C40E740CC2E}" type="presParOf" srcId="{5F3AB9E2-5CD3-41F2-9CF4-CA69AEC3666D}" destId="{54F5EFD7-F524-40D6-B863-93C202BAFC22}" srcOrd="9" destOrd="0" presId="urn:microsoft.com/office/officeart/2005/8/layout/lProcess2"/>
    <dgm:cxn modelId="{CEA767DF-0CFC-487E-BF5B-9FA3C961A1FF}" type="presParOf" srcId="{5F3AB9E2-5CD3-41F2-9CF4-CA69AEC3666D}" destId="{210EC976-767B-4A94-9F3C-8D09FA0A3390}" srcOrd="10" destOrd="0" presId="urn:microsoft.com/office/officeart/2005/8/layout/lProcess2"/>
    <dgm:cxn modelId="{91A5F64C-D99A-474A-B2B7-76ECBB7463E1}" type="presParOf" srcId="{6626C656-1432-4FFD-97FF-85205D7FD4E3}" destId="{BBB5E8B1-C686-47FF-87C6-93728AB86384}" srcOrd="5" destOrd="0" presId="urn:microsoft.com/office/officeart/2005/8/layout/lProcess2"/>
    <dgm:cxn modelId="{FA23B114-363D-4C4F-BE20-19CECC8BDFED}" type="presParOf" srcId="{6626C656-1432-4FFD-97FF-85205D7FD4E3}" destId="{B8EA7C36-A297-431F-A6FA-1D0562FC77D6}" srcOrd="6" destOrd="0" presId="urn:microsoft.com/office/officeart/2005/8/layout/lProcess2"/>
    <dgm:cxn modelId="{BAA1D0A7-C487-4814-BDEF-EF96C08054E0}" type="presParOf" srcId="{B8EA7C36-A297-431F-A6FA-1D0562FC77D6}" destId="{A6B46B7A-F3CF-4047-8292-475857B8B86D}" srcOrd="0" destOrd="0" presId="urn:microsoft.com/office/officeart/2005/8/layout/lProcess2"/>
    <dgm:cxn modelId="{5D92CFAD-936B-4881-A3C0-516D253E5926}" type="presParOf" srcId="{B8EA7C36-A297-431F-A6FA-1D0562FC77D6}" destId="{2C95F62B-F757-44E6-89E8-A81E8C970639}" srcOrd="1" destOrd="0" presId="urn:microsoft.com/office/officeart/2005/8/layout/lProcess2"/>
    <dgm:cxn modelId="{0A383E70-63B5-4C16-B915-C21EDABB64C0}" type="presParOf" srcId="{B8EA7C36-A297-431F-A6FA-1D0562FC77D6}" destId="{34EE7082-2BCD-4A13-B159-15B1CBEEF3A3}" srcOrd="2" destOrd="0" presId="urn:microsoft.com/office/officeart/2005/8/layout/lProcess2"/>
    <dgm:cxn modelId="{705FAE45-3B1B-416F-A674-B34F1ECAF2FA}" type="presParOf" srcId="{34EE7082-2BCD-4A13-B159-15B1CBEEF3A3}" destId="{180FB502-BB7B-42E6-8508-5493EE505BB1}" srcOrd="0" destOrd="0" presId="urn:microsoft.com/office/officeart/2005/8/layout/lProcess2"/>
    <dgm:cxn modelId="{8B019BAB-8FBF-4AC5-9064-10D41FFC9F43}" type="presParOf" srcId="{180FB502-BB7B-42E6-8508-5493EE505BB1}" destId="{F688266A-8DDE-4B85-91B9-56E55F33D48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23C5A-21B6-4DFD-A787-16808A769B08}">
      <dsp:nvSpPr>
        <dsp:cNvPr id="0" name=""/>
        <dsp:cNvSpPr/>
      </dsp:nvSpPr>
      <dsp:spPr>
        <a:xfrm>
          <a:off x="2178" y="0"/>
          <a:ext cx="2137784" cy="5251753"/>
        </a:xfrm>
        <a:prstGeom prst="roundRect">
          <a:avLst>
            <a:gd name="adj" fmla="val 10000"/>
          </a:avLst>
        </a:prstGeom>
        <a:solidFill>
          <a:srgbClr val="E8D6BE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Einhaltung der GAV </a:t>
          </a:r>
          <a:endParaRPr lang="fr-CH" sz="2400" kern="1200" dirty="0">
            <a:latin typeface="Century Gothic" panose="020B0502020202020204" pitchFamily="34" charset="0"/>
          </a:endParaRPr>
        </a:p>
      </dsp:txBody>
      <dsp:txXfrm>
        <a:off x="2178" y="0"/>
        <a:ext cx="2137784" cy="1575525"/>
      </dsp:txXfrm>
    </dsp:sp>
    <dsp:sp modelId="{9DD35E79-C26F-4181-A6A0-14AF63E34537}">
      <dsp:nvSpPr>
        <dsp:cNvPr id="0" name=""/>
        <dsp:cNvSpPr/>
      </dsp:nvSpPr>
      <dsp:spPr>
        <a:xfrm>
          <a:off x="215957" y="1577064"/>
          <a:ext cx="1710227" cy="1583475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die Wettbewerbsverzerrung </a:t>
          </a:r>
        </a:p>
      </dsp:txBody>
      <dsp:txXfrm>
        <a:off x="262335" y="1623442"/>
        <a:ext cx="1617471" cy="1490719"/>
      </dsp:txXfrm>
    </dsp:sp>
    <dsp:sp modelId="{9F192268-001E-406B-BD0A-E861820D212C}">
      <dsp:nvSpPr>
        <dsp:cNvPr id="0" name=""/>
        <dsp:cNvSpPr/>
      </dsp:nvSpPr>
      <dsp:spPr>
        <a:xfrm>
          <a:off x="215957" y="3404151"/>
          <a:ext cx="1710227" cy="1583475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das Lohndumping </a:t>
          </a:r>
        </a:p>
      </dsp:txBody>
      <dsp:txXfrm>
        <a:off x="262335" y="3450529"/>
        <a:ext cx="1617471" cy="1490719"/>
      </dsp:txXfrm>
    </dsp:sp>
    <dsp:sp modelId="{3343248B-D90E-430E-9949-11BDAAEB6512}">
      <dsp:nvSpPr>
        <dsp:cNvPr id="0" name=""/>
        <dsp:cNvSpPr/>
      </dsp:nvSpPr>
      <dsp:spPr>
        <a:xfrm>
          <a:off x="2300296" y="0"/>
          <a:ext cx="2137784" cy="5251753"/>
        </a:xfrm>
        <a:prstGeom prst="roundRect">
          <a:avLst>
            <a:gd name="adj" fmla="val 10000"/>
          </a:avLst>
        </a:prstGeom>
        <a:solidFill>
          <a:srgbClr val="E8D6BE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gegen die illegale Arbeit </a:t>
          </a:r>
        </a:p>
      </dsp:txBody>
      <dsp:txXfrm>
        <a:off x="2300296" y="0"/>
        <a:ext cx="2137784" cy="1575525"/>
      </dsp:txXfrm>
    </dsp:sp>
    <dsp:sp modelId="{8C14CDE0-3814-4DB6-A26F-679DC79480F8}">
      <dsp:nvSpPr>
        <dsp:cNvPr id="0" name=""/>
        <dsp:cNvSpPr/>
      </dsp:nvSpPr>
      <dsp:spPr>
        <a:xfrm>
          <a:off x="2514075" y="1577064"/>
          <a:ext cx="1710227" cy="1583475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Private, welche Arbeitnehmer beschäftigen </a:t>
          </a:r>
        </a:p>
      </dsp:txBody>
      <dsp:txXfrm>
        <a:off x="2560453" y="1623442"/>
        <a:ext cx="1617471" cy="1490719"/>
      </dsp:txXfrm>
    </dsp:sp>
    <dsp:sp modelId="{3E5390C3-8ECE-42BC-B66C-37BAAF4C7E73}">
      <dsp:nvSpPr>
        <dsp:cNvPr id="0" name=""/>
        <dsp:cNvSpPr/>
      </dsp:nvSpPr>
      <dsp:spPr>
        <a:xfrm>
          <a:off x="2514075" y="3404151"/>
          <a:ext cx="1710227" cy="1583475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Arbeitnehmer, welche die Arbeiten ausführen </a:t>
          </a:r>
        </a:p>
      </dsp:txBody>
      <dsp:txXfrm>
        <a:off x="2560453" y="3450529"/>
        <a:ext cx="1617471" cy="1490719"/>
      </dsp:txXfrm>
    </dsp:sp>
    <dsp:sp modelId="{E211E9A6-AEFF-41DF-9CF0-BC7AF94002B0}">
      <dsp:nvSpPr>
        <dsp:cNvPr id="0" name=""/>
        <dsp:cNvSpPr/>
      </dsp:nvSpPr>
      <dsp:spPr>
        <a:xfrm>
          <a:off x="4598414" y="0"/>
          <a:ext cx="2137784" cy="5251753"/>
        </a:xfrm>
        <a:prstGeom prst="roundRect">
          <a:avLst>
            <a:gd name="adj" fmla="val 10000"/>
          </a:avLst>
        </a:prstGeom>
        <a:solidFill>
          <a:srgbClr val="E8D6BE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für den Erhalt </a:t>
          </a:r>
        </a:p>
      </dsp:txBody>
      <dsp:txXfrm>
        <a:off x="4598414" y="0"/>
        <a:ext cx="2137784" cy="1575525"/>
      </dsp:txXfrm>
    </dsp:sp>
    <dsp:sp modelId="{83D21FC2-64F9-4CFC-A889-D247CBE6B66A}">
      <dsp:nvSpPr>
        <dsp:cNvPr id="0" name=""/>
        <dsp:cNvSpPr/>
      </dsp:nvSpPr>
      <dsp:spPr>
        <a:xfrm>
          <a:off x="4812193" y="1575782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Arbeitsplätze </a:t>
          </a:r>
        </a:p>
      </dsp:txBody>
      <dsp:txXfrm>
        <a:off x="4826961" y="1590550"/>
        <a:ext cx="1680691" cy="474675"/>
      </dsp:txXfrm>
    </dsp:sp>
    <dsp:sp modelId="{32B6392A-D969-4174-AC16-F6B9D627FFA1}">
      <dsp:nvSpPr>
        <dsp:cNvPr id="0" name=""/>
        <dsp:cNvSpPr/>
      </dsp:nvSpPr>
      <dsp:spPr>
        <a:xfrm>
          <a:off x="4812193" y="2157565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Würdige Arbeitsbedingungen </a:t>
          </a:r>
        </a:p>
      </dsp:txBody>
      <dsp:txXfrm>
        <a:off x="4826961" y="2172333"/>
        <a:ext cx="1680691" cy="474675"/>
      </dsp:txXfrm>
    </dsp:sp>
    <dsp:sp modelId="{46A2FB77-E248-4EB1-B506-0E94D36C8A1C}">
      <dsp:nvSpPr>
        <dsp:cNvPr id="0" name=""/>
        <dsp:cNvSpPr/>
      </dsp:nvSpPr>
      <dsp:spPr>
        <a:xfrm>
          <a:off x="4812193" y="2739348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Wirtschaftlicher Beitrag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800" b="0" kern="1200" cap="none" dirty="0" err="1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Multiplikatoreffekt</a:t>
          </a:r>
          <a:r>
            <a:rPr lang="de-DE" sz="8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</a:t>
          </a:r>
        </a:p>
      </dsp:txBody>
      <dsp:txXfrm>
        <a:off x="4826961" y="2754116"/>
        <a:ext cx="1680691" cy="474675"/>
      </dsp:txXfrm>
    </dsp:sp>
    <dsp:sp modelId="{5F1F947B-F916-4623-BCFB-58F62AC14C5E}">
      <dsp:nvSpPr>
        <dsp:cNvPr id="0" name=""/>
        <dsp:cNvSpPr/>
      </dsp:nvSpPr>
      <dsp:spPr>
        <a:xfrm>
          <a:off x="4812193" y="3321131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Vielfalt der Unternehmensspektren </a:t>
          </a:r>
        </a:p>
      </dsp:txBody>
      <dsp:txXfrm>
        <a:off x="4826961" y="3335899"/>
        <a:ext cx="1680691" cy="474675"/>
      </dsp:txXfrm>
    </dsp:sp>
    <dsp:sp modelId="{054AC84B-0ED5-4FED-8A81-ECA630CC47AC}">
      <dsp:nvSpPr>
        <dsp:cNvPr id="0" name=""/>
        <dsp:cNvSpPr/>
      </dsp:nvSpPr>
      <dsp:spPr>
        <a:xfrm>
          <a:off x="4812193" y="3902914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Gleichbehandlung </a:t>
          </a:r>
          <a:r>
            <a:rPr lang="de-DE" sz="1000" b="0" kern="1200" cap="none" dirty="0" smtClean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[</a:t>
          </a:r>
          <a:r>
            <a:rPr lang="de-DE" sz="10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Wallis, Schweiz, Ausland] </a:t>
          </a:r>
        </a:p>
      </dsp:txBody>
      <dsp:txXfrm>
        <a:off x="4826961" y="3917682"/>
        <a:ext cx="1680691" cy="474675"/>
      </dsp:txXfrm>
    </dsp:sp>
    <dsp:sp modelId="{210EC976-767B-4A94-9F3C-8D09FA0A3390}">
      <dsp:nvSpPr>
        <dsp:cNvPr id="0" name=""/>
        <dsp:cNvSpPr/>
      </dsp:nvSpPr>
      <dsp:spPr>
        <a:xfrm>
          <a:off x="4812193" y="4484697"/>
          <a:ext cx="1710227" cy="504211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Erhalt der Leistungen </a:t>
          </a:r>
        </a:p>
      </dsp:txBody>
      <dsp:txXfrm>
        <a:off x="4826961" y="4499465"/>
        <a:ext cx="1680691" cy="474675"/>
      </dsp:txXfrm>
    </dsp:sp>
    <dsp:sp modelId="{A6B46B7A-F3CF-4047-8292-475857B8B86D}">
      <dsp:nvSpPr>
        <dsp:cNvPr id="0" name=""/>
        <dsp:cNvSpPr/>
      </dsp:nvSpPr>
      <dsp:spPr>
        <a:xfrm>
          <a:off x="6896533" y="0"/>
          <a:ext cx="2137784" cy="5251753"/>
        </a:xfrm>
        <a:prstGeom prst="roundRect">
          <a:avLst>
            <a:gd name="adj" fmla="val 10000"/>
          </a:avLst>
        </a:prstGeom>
        <a:solidFill>
          <a:srgbClr val="E8D6BE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Kampf für das Image der Branche </a:t>
          </a:r>
        </a:p>
      </dsp:txBody>
      <dsp:txXfrm>
        <a:off x="6896533" y="0"/>
        <a:ext cx="2137784" cy="1575525"/>
      </dsp:txXfrm>
    </dsp:sp>
    <dsp:sp modelId="{F688266A-8DDE-4B85-91B9-56E55F33D48A}">
      <dsp:nvSpPr>
        <dsp:cNvPr id="0" name=""/>
        <dsp:cNvSpPr/>
      </dsp:nvSpPr>
      <dsp:spPr>
        <a:xfrm>
          <a:off x="7110311" y="1575525"/>
          <a:ext cx="1710227" cy="3413639"/>
        </a:xfrm>
        <a:prstGeom prst="roundRect">
          <a:avLst>
            <a:gd name="adj" fmla="val 10000"/>
          </a:avLst>
        </a:prstGeom>
        <a:solidFill>
          <a:srgbClr val="0F4D61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0" kern="1200" cap="none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Illegale Baustellen 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5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Sicherheitsvorschriften 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50" b="0" kern="1200" cap="none" dirty="0" err="1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Arbeitsszeiten</a:t>
          </a:r>
          <a:r>
            <a:rPr lang="de-DE" sz="105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 -&gt; Immissionen 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50" b="0" kern="1200" cap="none" dirty="0">
              <a:latin typeface="Century Gothic" panose="020B0502020202020204" pitchFamily="34" charset="0"/>
              <a:ea typeface="Source Sans Pro Light"/>
              <a:cs typeface="Source Sans Pro Light"/>
              <a:sym typeface="Source Sans Pro Light"/>
            </a:rPr>
            <a:t>Arbeitsqualität </a:t>
          </a:r>
          <a:endParaRPr lang="fr-CH" sz="1050" kern="1200" dirty="0">
            <a:latin typeface="Century Gothic" panose="020B0502020202020204" pitchFamily="34" charset="0"/>
          </a:endParaRPr>
        </a:p>
      </dsp:txBody>
      <dsp:txXfrm>
        <a:off x="7160402" y="1625616"/>
        <a:ext cx="1610045" cy="3313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D5CBD5-1388-404F-B36C-784F085E88FD}" type="datetimeFigureOut">
              <a:rPr lang="fr-CH" smtClean="0"/>
              <a:t>17.11.2016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8163"/>
            <a:ext cx="2946400" cy="496887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6E50D8B0-7852-4695-B5D8-E135BCFC54E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5863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FE819EA2-94A7-4E08-9643-4C951E04C74B}" type="datetimeFigureOut">
              <a:rPr lang="fr-CH" smtClean="0"/>
              <a:t>17.11.2016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60637D70-DE47-4E49-BB87-CCA81451FC7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441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7D70-DE47-4E49-BB87-CCA81451FC77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1114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838326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de-DE"/>
              <a:t>Modifiez le style du titre</a:t>
            </a:r>
            <a:endParaRPr lang="fr-CH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365104"/>
            <a:ext cx="9144000" cy="2491409"/>
          </a:xfrm>
          <a:prstGeom prst="rect">
            <a:avLst/>
          </a:prstGeom>
          <a:solidFill>
            <a:srgbClr val="C99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365104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Modifiez le style des sous-titres du masque</a:t>
            </a:r>
            <a:endParaRPr lang="fr-CH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68760"/>
            <a:ext cx="9144000" cy="2016224"/>
          </a:xfrm>
          <a:prstGeom prst="rect">
            <a:avLst/>
          </a:prstGeom>
          <a:solidFill>
            <a:srgbClr val="0F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411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3134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782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519007"/>
            <a:ext cx="8568952" cy="898600"/>
          </a:xfrm>
        </p:spPr>
        <p:txBody>
          <a:bodyPr/>
          <a:lstStyle>
            <a:lvl1pPr>
              <a:defRPr b="1">
                <a:solidFill>
                  <a:srgbClr val="0F4D61"/>
                </a:solidFill>
              </a:defRPr>
            </a:lvl1pPr>
          </a:lstStyle>
          <a:p>
            <a:r>
              <a:rPr lang="de-DE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5112567"/>
          </a:xfrm>
        </p:spPr>
        <p:txBody>
          <a:bodyPr/>
          <a:lstStyle>
            <a:lvl1pPr marL="171450" indent="-171450">
              <a:buFont typeface="Wingdings" panose="05000000000000000000" pitchFamily="2" charset="2"/>
              <a:buChar char="§"/>
              <a:defRPr>
                <a:solidFill>
                  <a:srgbClr val="0F4D61"/>
                </a:solidFill>
                <a:latin typeface="Source Sans Pro Light" panose="020B0403030403020204" pitchFamily="34" charset="0"/>
              </a:defRPr>
            </a:lvl1pPr>
            <a:lvl2pPr marL="514350" indent="-171450">
              <a:buFont typeface="Wingdings" panose="05000000000000000000" pitchFamily="2" charset="2"/>
              <a:buChar char="§"/>
              <a:defRPr>
                <a:solidFill>
                  <a:srgbClr val="C99E67"/>
                </a:solidFill>
                <a:latin typeface="Source Sans Pro Light" panose="020B0403030403020204" pitchFamily="34" charset="0"/>
              </a:defRPr>
            </a:lvl2pPr>
            <a:lvl3pPr marL="857250" indent="-171450">
              <a:buFont typeface="Wingdings" panose="05000000000000000000" pitchFamily="2" charset="2"/>
              <a:buChar char="§"/>
              <a:defRPr>
                <a:solidFill>
                  <a:srgbClr val="0F4D61"/>
                </a:solidFill>
                <a:latin typeface="Source Sans Pro Light" panose="020B0403030403020204" pitchFamily="34" charset="0"/>
              </a:defRPr>
            </a:lvl3pPr>
            <a:lvl4pPr marL="1200150" indent="-171450">
              <a:buFont typeface="Wingdings" panose="05000000000000000000" pitchFamily="2" charset="2"/>
              <a:buChar char="§"/>
              <a:defRPr>
                <a:solidFill>
                  <a:srgbClr val="C99E67"/>
                </a:solidFill>
                <a:latin typeface="Source Sans Pro Light" panose="020B0403030403020204" pitchFamily="34" charset="0"/>
              </a:defRPr>
            </a:lvl4pPr>
            <a:lvl5pPr marL="1543050" indent="-171450">
              <a:buFont typeface="Wingdings" panose="05000000000000000000" pitchFamily="2" charset="2"/>
              <a:buChar char="§"/>
              <a:defRPr>
                <a:solidFill>
                  <a:srgbClr val="0F4D61"/>
                </a:solidFill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pic>
        <p:nvPicPr>
          <p:cNvPr id="8" name="Image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06" t="41109" r="21106" b="34442"/>
          <a:stretch/>
        </p:blipFill>
        <p:spPr>
          <a:xfrm>
            <a:off x="0" y="0"/>
            <a:ext cx="1872208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0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780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548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1636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49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>
                <a:solidFill>
                  <a:srgbClr val="303030"/>
                </a:solidFill>
              </a:rPr>
              <a:pPr/>
              <a:t>‹N°›</a:t>
            </a:fld>
            <a:endParaRPr lang="fr-CH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27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3680" y="16115"/>
            <a:ext cx="953122" cy="31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0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4E59A9-5B9F-4FEE-9D55-55ADC81A5D9D}" type="datetimeFigureOut">
              <a:rPr lang="fr-CH" smtClean="0">
                <a:solidFill>
                  <a:srgbClr val="303030"/>
                </a:solidFill>
              </a:rPr>
              <a:pPr/>
              <a:t>17.11.2016</a:t>
            </a:fld>
            <a:endParaRPr lang="fr-CH">
              <a:solidFill>
                <a:srgbClr val="30303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H">
              <a:solidFill>
                <a:srgbClr val="30303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6CAEDE-17D3-4E0B-8BBB-4FC73B961CA5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907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95536" y="514176"/>
            <a:ext cx="8640960" cy="8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8640960" cy="5112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Modifiez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pic>
        <p:nvPicPr>
          <p:cNvPr id="7" name="Image 6"/>
          <p:cNvPicPr/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06" t="41109" r="21106" b="34442"/>
          <a:stretch/>
        </p:blipFill>
        <p:spPr>
          <a:xfrm>
            <a:off x="0" y="0"/>
            <a:ext cx="1872208" cy="792089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467544" y="1278879"/>
            <a:ext cx="8676456" cy="133897"/>
          </a:xfrm>
          <a:prstGeom prst="rect">
            <a:avLst/>
          </a:prstGeom>
          <a:solidFill>
            <a:srgbClr val="0F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Rectangle 8"/>
          <p:cNvSpPr/>
          <p:nvPr userDrawn="1"/>
        </p:nvSpPr>
        <p:spPr>
          <a:xfrm>
            <a:off x="0" y="1278879"/>
            <a:ext cx="395536" cy="133897"/>
          </a:xfrm>
          <a:prstGeom prst="rect">
            <a:avLst/>
          </a:prstGeom>
          <a:solidFill>
            <a:srgbClr val="C99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0" name="Rectangle 9"/>
          <p:cNvSpPr/>
          <p:nvPr userDrawn="1"/>
        </p:nvSpPr>
        <p:spPr>
          <a:xfrm>
            <a:off x="0" y="6720411"/>
            <a:ext cx="8676456" cy="133897"/>
          </a:xfrm>
          <a:prstGeom prst="rect">
            <a:avLst/>
          </a:prstGeom>
          <a:solidFill>
            <a:srgbClr val="0F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1" name="Rectangle 10"/>
          <p:cNvSpPr/>
          <p:nvPr userDrawn="1"/>
        </p:nvSpPr>
        <p:spPr>
          <a:xfrm>
            <a:off x="8746067" y="6725450"/>
            <a:ext cx="395536" cy="133897"/>
          </a:xfrm>
          <a:prstGeom prst="rect">
            <a:avLst/>
          </a:prstGeom>
          <a:solidFill>
            <a:srgbClr val="C99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050" name="Picture 2" descr="Logo Final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748" y="0"/>
            <a:ext cx="13335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06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0F4D61"/>
          </a:solidFill>
          <a:latin typeface="Source Sans Pro" panose="020B0703030403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2100" kern="1200">
          <a:solidFill>
            <a:srgbClr val="0F4D61"/>
          </a:solidFill>
          <a:latin typeface="Source Sans Pro Light" panose="020B0403030403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800" kern="1200">
          <a:solidFill>
            <a:srgbClr val="C99E67"/>
          </a:solidFill>
          <a:latin typeface="Source Sans Pro Light" panose="020B0403030403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rgbClr val="0F4D61"/>
          </a:solidFill>
          <a:latin typeface="Source Sans Pro Light" panose="020B0403030403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350" kern="1200">
          <a:solidFill>
            <a:srgbClr val="C99E67"/>
          </a:solidFill>
          <a:latin typeface="Source Sans Pro Light" panose="020B0403030403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350" kern="1200">
          <a:solidFill>
            <a:srgbClr val="0F4D61"/>
          </a:solidFill>
          <a:latin typeface="Source Sans Pro Light" panose="020B0403030403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latin typeface="Century Gothic" panose="020B0502020202020204" pitchFamily="34" charset="0"/>
              </a:rPr>
              <a:t>Medienkonferenz 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97574"/>
            <a:ext cx="9144000" cy="1655762"/>
          </a:xfrm>
        </p:spPr>
        <p:txBody>
          <a:bodyPr>
            <a:normAutofit/>
          </a:bodyPr>
          <a:lstStyle/>
          <a:p>
            <a:r>
              <a:rPr lang="de-DE" sz="2800" dirty="0">
                <a:latin typeface="Century Gothic" panose="020B0502020202020204" pitchFamily="34" charset="0"/>
              </a:rPr>
              <a:t>18.11.2016, 10 Uhr | Handwerkerverband, Sitten </a:t>
            </a:r>
            <a:endParaRPr lang="fr-CH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1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19007"/>
            <a:ext cx="9144000" cy="898600"/>
          </a:xfrm>
        </p:spPr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Verbandsziele </a:t>
            </a:r>
            <a:endParaRPr lang="fr-CH" dirty="0">
              <a:latin typeface="Century Gothic" panose="020B0502020202020204" pitchFamily="34" charset="0"/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1698671411"/>
              </p:ext>
            </p:extLst>
          </p:nvPr>
        </p:nvGraphicFramePr>
        <p:xfrm>
          <a:off x="107504" y="1417606"/>
          <a:ext cx="9036496" cy="5251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786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19007"/>
            <a:ext cx="9144000" cy="898600"/>
          </a:xfrm>
        </p:spPr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Finanzierung des Verbands </a:t>
            </a:r>
            <a:endParaRPr lang="fr-CH" dirty="0">
              <a:latin typeface="Century Gothic" panose="020B0502020202020204" pitchFamily="34" charset="0"/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571767" y="4109346"/>
            <a:ext cx="3131496" cy="2592000"/>
            <a:chOff x="1848861" y="1446317"/>
            <a:chExt cx="3059010" cy="2620998"/>
          </a:xfrm>
        </p:grpSpPr>
        <p:sp>
          <p:nvSpPr>
            <p:cNvPr id="7" name="Ellipse 6"/>
            <p:cNvSpPr/>
            <p:nvPr/>
          </p:nvSpPr>
          <p:spPr>
            <a:xfrm>
              <a:off x="1883535" y="1446317"/>
              <a:ext cx="2592288" cy="2592288"/>
            </a:xfrm>
            <a:prstGeom prst="ellipse">
              <a:avLst/>
            </a:prstGeom>
            <a:solidFill>
              <a:srgbClr val="0F4D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err="1" smtClean="0">
                  <a:latin typeface="Century Gothic" panose="020B0502020202020204" pitchFamily="34" charset="0"/>
                  <a:sym typeface="Source Sans Pro Light"/>
                </a:rPr>
                <a:t>Aufsichtskom</a:t>
              </a:r>
              <a:r>
                <a:rPr lang="de-DE" sz="2000" dirty="0" smtClean="0">
                  <a:latin typeface="Century Gothic" panose="020B0502020202020204" pitchFamily="34" charset="0"/>
                  <a:sym typeface="Source Sans Pro Light"/>
                </a:rPr>
                <a:t>-mission</a:t>
              </a:r>
              <a:endParaRPr lang="de-DE" sz="2000" dirty="0">
                <a:latin typeface="Century Gothic" panose="020B0502020202020204" pitchFamily="34" charset="0"/>
                <a:sym typeface="Source Sans Pro Light"/>
              </a:endParaRPr>
            </a:p>
            <a:p>
              <a:endParaRPr lang="fr-CH" dirty="0" smtClean="0">
                <a:latin typeface="Source Sans Pro Light" panose="020B0403030403020204" pitchFamily="34" charset="0"/>
              </a:endParaRPr>
            </a:p>
            <a:p>
              <a:endParaRPr lang="fr-CH" dirty="0">
                <a:latin typeface="Source Sans Pro Light" panose="020B0403030403020204" pitchFamily="34" charset="0"/>
              </a:endParaRPr>
            </a:p>
            <a:p>
              <a:endParaRPr lang="fr-CH" dirty="0" smtClean="0">
                <a:latin typeface="Source Sans Pro Light" panose="020B0403030403020204" pitchFamily="34" charset="0"/>
              </a:endParaRPr>
            </a:p>
            <a:p>
              <a:endParaRPr lang="fr-CH" dirty="0">
                <a:latin typeface="Source Sans Pro Light" panose="020B0403030403020204" pitchFamily="34" charset="0"/>
              </a:endParaRPr>
            </a:p>
            <a:p>
              <a:endParaRPr lang="fr-CH" dirty="0" smtClean="0">
                <a:latin typeface="Source Sans Pro Light" panose="020B0403030403020204" pitchFamily="34" charset="0"/>
              </a:endParaRPr>
            </a:p>
            <a:p>
              <a:endParaRPr lang="fr-CH" dirty="0" smtClean="0">
                <a:latin typeface="Source Sans Pro Light" panose="020B0403030403020204" pitchFamily="34" charset="0"/>
              </a:endParaRPr>
            </a:p>
          </p:txBody>
        </p:sp>
        <p:cxnSp>
          <p:nvCxnSpPr>
            <p:cNvPr id="9" name="Connecteur droit 8"/>
            <p:cNvCxnSpPr/>
            <p:nvPr/>
          </p:nvCxnSpPr>
          <p:spPr>
            <a:xfrm>
              <a:off x="1883535" y="2348880"/>
              <a:ext cx="3024336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/>
            <p:cNvSpPr txBox="1"/>
            <p:nvPr/>
          </p:nvSpPr>
          <p:spPr>
            <a:xfrm>
              <a:off x="1848861" y="2406118"/>
              <a:ext cx="1234334" cy="840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Prioritäten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Aufsicht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Unterstütz-</a:t>
              </a:r>
              <a:r>
                <a:rPr lang="de-DE" sz="1200" dirty="0" err="1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ung</a:t>
              </a:r>
              <a:r>
                <a:rPr lang="de-DE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 </a:t>
              </a:r>
              <a:endParaRPr lang="fr-CH" sz="12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3179924" y="2354942"/>
              <a:ext cx="16404" cy="1712373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ZoneTexte 14"/>
            <p:cNvSpPr txBox="1"/>
            <p:nvPr/>
          </p:nvSpPr>
          <p:spPr>
            <a:xfrm>
              <a:off x="3152560" y="2408942"/>
              <a:ext cx="1191488" cy="14004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 err="1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Beziehun</a:t>
              </a:r>
              <a:r>
                <a:rPr lang="de-DE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-gen </a:t>
              </a: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Staat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 err="1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Beziehun</a:t>
              </a:r>
              <a:r>
                <a:rPr lang="de-DE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-gen </a:t>
              </a: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PBK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Kontakte mit Privaten </a:t>
              </a:r>
              <a:endParaRPr lang="fr-CH" sz="12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1486308" y="1460366"/>
            <a:ext cx="3445732" cy="2716835"/>
            <a:chOff x="251520" y="4437112"/>
            <a:chExt cx="3024336" cy="2258882"/>
          </a:xfrm>
        </p:grpSpPr>
        <p:grpSp>
          <p:nvGrpSpPr>
            <p:cNvPr id="19" name="Groupe 18"/>
            <p:cNvGrpSpPr/>
            <p:nvPr/>
          </p:nvGrpSpPr>
          <p:grpSpPr>
            <a:xfrm>
              <a:off x="1016974" y="4437112"/>
              <a:ext cx="2258882" cy="2258882"/>
              <a:chOff x="604040" y="4437112"/>
              <a:chExt cx="2258882" cy="2258882"/>
            </a:xfrm>
          </p:grpSpPr>
          <p:sp>
            <p:nvSpPr>
              <p:cNvPr id="16" name="Ellipse 15"/>
              <p:cNvSpPr/>
              <p:nvPr/>
            </p:nvSpPr>
            <p:spPr>
              <a:xfrm>
                <a:off x="604040" y="4437112"/>
                <a:ext cx="2258882" cy="2258882"/>
              </a:xfrm>
              <a:prstGeom prst="ellipse">
                <a:avLst/>
              </a:prstGeom>
              <a:solidFill>
                <a:srgbClr val="0F4D6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latin typeface="Century Gothic" panose="020B0502020202020204" pitchFamily="34" charset="0"/>
                    <a:sym typeface="Source Sans Pro Light"/>
                  </a:rPr>
                  <a:t>KBI </a:t>
                </a:r>
              </a:p>
              <a:p>
                <a:pPr algn="ctr"/>
                <a:endParaRPr lang="fr-CH" sz="2000" dirty="0">
                  <a:latin typeface="Century Gothic" panose="020B0502020202020204" pitchFamily="34" charset="0"/>
                </a:endParaRPr>
              </a:p>
              <a:p>
                <a:pPr algn="ctr"/>
                <a:endParaRPr lang="fr-CH" sz="2000" dirty="0" smtClean="0">
                  <a:latin typeface="Century Gothic" panose="020B0502020202020204" pitchFamily="34" charset="0"/>
                </a:endParaRPr>
              </a:p>
              <a:p>
                <a:endParaRPr lang="fr-CH" dirty="0">
                  <a:latin typeface="Century Gothic" panose="020B0502020202020204" pitchFamily="34" charset="0"/>
                </a:endParaRPr>
              </a:p>
              <a:p>
                <a:endParaRPr lang="fr-CH" dirty="0" smtClean="0">
                  <a:latin typeface="Century Gothic" panose="020B0502020202020204" pitchFamily="34" charset="0"/>
                </a:endParaRPr>
              </a:p>
              <a:p>
                <a:endParaRPr lang="fr-CH" dirty="0" smtClean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8" name="ZoneTexte 17"/>
              <p:cNvSpPr txBox="1"/>
              <p:nvPr/>
            </p:nvSpPr>
            <p:spPr>
              <a:xfrm>
                <a:off x="799342" y="5280262"/>
                <a:ext cx="1972458" cy="690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de-DE" sz="1200" dirty="0">
                    <a:solidFill>
                      <a:schemeClr val="bg1"/>
                    </a:solidFill>
                    <a:latin typeface="Century Gothic" panose="020B0502020202020204" pitchFamily="34" charset="0"/>
                    <a:sym typeface="Source Sans Pro Light"/>
                  </a:rPr>
                  <a:t>1 Inspektor zur Verfügung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de-DE" sz="1200" dirty="0" smtClean="0">
                    <a:solidFill>
                      <a:schemeClr val="bg1"/>
                    </a:solidFill>
                    <a:latin typeface="Century Gothic" panose="020B0502020202020204" pitchFamily="34" charset="0"/>
                    <a:sym typeface="Source Sans Pro Light"/>
                  </a:rPr>
                  <a:t>Schulung</a:t>
                </a:r>
                <a:endPara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de-DE" sz="1200" dirty="0">
                    <a:solidFill>
                      <a:schemeClr val="bg1"/>
                    </a:solidFill>
                    <a:latin typeface="Century Gothic" panose="020B0502020202020204" pitchFamily="34" charset="0"/>
                    <a:sym typeface="Source Sans Pro Light"/>
                  </a:rPr>
                  <a:t>Büro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de-DE" sz="1200" dirty="0">
                    <a:solidFill>
                      <a:schemeClr val="bg1"/>
                    </a:solidFill>
                    <a:latin typeface="Century Gothic" panose="020B0502020202020204" pitchFamily="34" charset="0"/>
                    <a:sym typeface="Source Sans Pro Light"/>
                  </a:rPr>
                  <a:t>Informatik</a:t>
                </a:r>
                <a:endParaRPr lang="fr-CH" sz="1200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17" name="Connecteur droit 16"/>
            <p:cNvCxnSpPr/>
            <p:nvPr/>
          </p:nvCxnSpPr>
          <p:spPr>
            <a:xfrm>
              <a:off x="251520" y="5157192"/>
              <a:ext cx="3024336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3090566" y="3513172"/>
            <a:ext cx="3204000" cy="3204000"/>
            <a:chOff x="2834939" y="3396087"/>
            <a:chExt cx="3168352" cy="3168352"/>
          </a:xfrm>
        </p:grpSpPr>
        <p:sp>
          <p:nvSpPr>
            <p:cNvPr id="4" name="Ellipse 3"/>
            <p:cNvSpPr/>
            <p:nvPr/>
          </p:nvSpPr>
          <p:spPr>
            <a:xfrm>
              <a:off x="2834939" y="3396087"/>
              <a:ext cx="3168352" cy="3168352"/>
            </a:xfrm>
            <a:prstGeom prst="ellipse">
              <a:avLst/>
            </a:prstGeom>
            <a:solidFill>
              <a:srgbClr val="0F4D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latin typeface="Century Gothic" panose="020B0502020202020204" pitchFamily="34" charset="0"/>
                  <a:sym typeface="Source Sans Pro Light"/>
                </a:rPr>
                <a:t>Kontrolleinheit </a:t>
              </a:r>
            </a:p>
            <a:p>
              <a:endParaRPr lang="fr-CH" dirty="0" smtClean="0">
                <a:latin typeface="Century Gothic" panose="020B0502020202020204" pitchFamily="34" charset="0"/>
              </a:endParaRPr>
            </a:p>
            <a:p>
              <a:r>
                <a:rPr lang="de-DE" dirty="0">
                  <a:latin typeface="Century Gothic" panose="020B0502020202020204" pitchFamily="34" charset="0"/>
                  <a:sym typeface="Source Sans Pro Light"/>
                </a:rPr>
                <a:t>1 </a:t>
              </a:r>
              <a:r>
                <a:rPr lang="de-DE" dirty="0" smtClean="0">
                  <a:latin typeface="Century Gothic" panose="020B0502020202020204" pitchFamily="34" charset="0"/>
                  <a:sym typeface="Source Sans Pro Light"/>
                </a:rPr>
                <a:t>VZÄ </a:t>
              </a:r>
              <a:endParaRPr lang="de-DE" dirty="0">
                <a:latin typeface="Century Gothic" panose="020B0502020202020204" pitchFamily="34" charset="0"/>
                <a:sym typeface="Source Sans Pro Light"/>
              </a:endParaRPr>
            </a:p>
            <a:p>
              <a:r>
                <a:rPr lang="de-DE" dirty="0">
                  <a:latin typeface="Century Gothic" panose="020B0502020202020204" pitchFamily="34" charset="0"/>
                  <a:sym typeface="Source Sans Pro Light"/>
                </a:rPr>
                <a:t>6 Hilfskräfte </a:t>
              </a:r>
            </a:p>
            <a:p>
              <a:pPr lvl="1"/>
              <a:r>
                <a:rPr lang="de-DE" sz="1600" dirty="0" err="1">
                  <a:latin typeface="Century Gothic" panose="020B0502020202020204" pitchFamily="34" charset="0"/>
                  <a:sym typeface="Source Sans Pro Light"/>
                </a:rPr>
                <a:t>Annualisierte</a:t>
              </a:r>
              <a:r>
                <a:rPr lang="de-DE" sz="1600" dirty="0">
                  <a:latin typeface="Century Gothic" panose="020B0502020202020204" pitchFamily="34" charset="0"/>
                  <a:sym typeface="Source Sans Pro Light"/>
                </a:rPr>
                <a:t> Arbeitszeit </a:t>
              </a:r>
              <a:endParaRPr lang="fr-CH" sz="16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" name="Connecteur droit 5"/>
            <p:cNvCxnSpPr/>
            <p:nvPr/>
          </p:nvCxnSpPr>
          <p:spPr>
            <a:xfrm>
              <a:off x="2834939" y="4516002"/>
              <a:ext cx="3096344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 22"/>
          <p:cNvGrpSpPr/>
          <p:nvPr/>
        </p:nvGrpSpPr>
        <p:grpSpPr>
          <a:xfrm>
            <a:off x="286006" y="2085704"/>
            <a:ext cx="2106546" cy="2105693"/>
            <a:chOff x="1883535" y="1227714"/>
            <a:chExt cx="3024336" cy="2810892"/>
          </a:xfrm>
        </p:grpSpPr>
        <p:sp>
          <p:nvSpPr>
            <p:cNvPr id="24" name="Ellipse 23"/>
            <p:cNvSpPr/>
            <p:nvPr/>
          </p:nvSpPr>
          <p:spPr>
            <a:xfrm>
              <a:off x="1883535" y="1227714"/>
              <a:ext cx="2994204" cy="2810892"/>
            </a:xfrm>
            <a:prstGeom prst="ellipse">
              <a:avLst/>
            </a:prstGeom>
            <a:solidFill>
              <a:srgbClr val="0F4D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>
                  <a:latin typeface="Century Gothic" panose="020B0502020202020204" pitchFamily="34" charset="0"/>
                  <a:sym typeface="Source Sans Pro Light"/>
                </a:rPr>
                <a:t>Leistungs-kontrollen </a:t>
              </a:r>
              <a:endParaRPr lang="fr-CH" dirty="0" smtClean="0">
                <a:latin typeface="Century Gothic" panose="020B0502020202020204" pitchFamily="34" charset="0"/>
              </a:endParaRPr>
            </a:p>
            <a:p>
              <a:endParaRPr lang="fr-CH" dirty="0">
                <a:latin typeface="Century Gothic" panose="020B0502020202020204" pitchFamily="34" charset="0"/>
              </a:endParaRPr>
            </a:p>
            <a:p>
              <a:endParaRPr lang="fr-CH" dirty="0" smtClean="0">
                <a:latin typeface="Century Gothic" panose="020B0502020202020204" pitchFamily="34" charset="0"/>
              </a:endParaRPr>
            </a:p>
            <a:p>
              <a:endParaRPr lang="fr-CH" dirty="0" smtClean="0">
                <a:latin typeface="Century Gothic" panose="020B0502020202020204" pitchFamily="34" charset="0"/>
              </a:endParaRPr>
            </a:p>
          </p:txBody>
        </p:sp>
        <p:cxnSp>
          <p:nvCxnSpPr>
            <p:cNvPr id="25" name="Connecteur droit 24"/>
            <p:cNvCxnSpPr/>
            <p:nvPr/>
          </p:nvCxnSpPr>
          <p:spPr>
            <a:xfrm>
              <a:off x="1883535" y="2684376"/>
              <a:ext cx="3024336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2193973" y="2933704"/>
              <a:ext cx="2683766" cy="616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Lohnverwaltung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chemeClr val="bg1"/>
                  </a:solidFill>
                  <a:latin typeface="Century Gothic" panose="020B0502020202020204" pitchFamily="34" charset="0"/>
                  <a:sym typeface="Source Sans Pro Light"/>
                </a:rPr>
                <a:t>Annualisierung </a:t>
              </a:r>
            </a:p>
          </p:txBody>
        </p:sp>
      </p:grpSp>
      <p:sp>
        <p:nvSpPr>
          <p:cNvPr id="29" name="Rectangle à coins arrondis 28"/>
          <p:cNvSpPr/>
          <p:nvPr/>
        </p:nvSpPr>
        <p:spPr>
          <a:xfrm>
            <a:off x="6380238" y="1484784"/>
            <a:ext cx="2728266" cy="5078495"/>
          </a:xfrm>
          <a:prstGeom prst="roundRect">
            <a:avLst/>
          </a:prstGeom>
          <a:solidFill>
            <a:srgbClr val="C99E6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de-DE" sz="20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+ als CHF 500’000 </a:t>
            </a:r>
          </a:p>
          <a:p>
            <a:endParaRPr lang="fr-CH" sz="2400" dirty="0" smtClean="0">
              <a:solidFill>
                <a:srgbClr val="0F4D61"/>
              </a:solidFill>
              <a:latin typeface="Century Gothic" panose="020B0502020202020204" pitchFamily="34" charset="0"/>
            </a:endParaRPr>
          </a:p>
          <a:p>
            <a:endParaRPr lang="fr-CH" sz="2400" dirty="0">
              <a:solidFill>
                <a:srgbClr val="0F4D61"/>
              </a:solidFill>
              <a:latin typeface="Century Gothic" panose="020B0502020202020204" pitchFamily="34" charset="0"/>
            </a:endParaRPr>
          </a:p>
          <a:p>
            <a:endParaRPr lang="fr-CH" sz="2400" dirty="0" smtClean="0">
              <a:solidFill>
                <a:srgbClr val="0F4D61"/>
              </a:solidFill>
              <a:latin typeface="Century Gothic" panose="020B0502020202020204" pitchFamily="34" charset="0"/>
            </a:endParaRPr>
          </a:p>
          <a:p>
            <a:endParaRPr lang="fr-CH" sz="2400" dirty="0">
              <a:solidFill>
                <a:srgbClr val="0F4D61"/>
              </a:solidFill>
              <a:latin typeface="Century Gothic" panose="020B0502020202020204" pitchFamily="34" charset="0"/>
            </a:endParaRPr>
          </a:p>
          <a:p>
            <a:endParaRPr lang="fr-CH" sz="2400" dirty="0" smtClean="0">
              <a:solidFill>
                <a:srgbClr val="0F4D6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Fixer Beitrag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Bürgschaft pro </a:t>
            </a:r>
            <a:r>
              <a:rPr lang="de-DE" dirty="0" err="1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rata</a:t>
            </a:r>
            <a:r>
              <a:rPr lang="de-DE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 der Anzahl Kontrollen </a:t>
            </a:r>
          </a:p>
        </p:txBody>
      </p:sp>
      <p:cxnSp>
        <p:nvCxnSpPr>
          <p:cNvPr id="30" name="Connecteur droit 29"/>
          <p:cNvCxnSpPr/>
          <p:nvPr/>
        </p:nvCxnSpPr>
        <p:spPr>
          <a:xfrm>
            <a:off x="6119664" y="2996952"/>
            <a:ext cx="302433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sz="4400" dirty="0" smtClean="0">
                <a:latin typeface="Century Gothic" panose="020B0502020202020204" pitchFamily="34" charset="0"/>
              </a:rPr>
              <a:t>Nicolas </a:t>
            </a:r>
            <a:r>
              <a:rPr lang="fr-CH" sz="4400" dirty="0" err="1" smtClean="0">
                <a:latin typeface="Century Gothic" panose="020B0502020202020204" pitchFamily="34" charset="0"/>
              </a:rPr>
              <a:t>Bolli</a:t>
            </a:r>
            <a:endParaRPr lang="fr-CH" sz="4400" dirty="0">
              <a:latin typeface="Century Gothic" panose="020B0502020202020204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latin typeface="Century Gothic" panose="020B0502020202020204" pitchFamily="34" charset="0"/>
              </a:rPr>
              <a:t>Dienstchef </a:t>
            </a:r>
            <a:r>
              <a:rPr lang="de-DE" dirty="0">
                <a:latin typeface="Century Gothic" panose="020B0502020202020204" pitchFamily="34" charset="0"/>
              </a:rPr>
              <a:t>für </a:t>
            </a:r>
            <a:endParaRPr lang="de-DE" dirty="0" smtClean="0">
              <a:latin typeface="Century Gothic" panose="020B0502020202020204" pitchFamily="34" charset="0"/>
            </a:endParaRPr>
          </a:p>
          <a:p>
            <a:r>
              <a:rPr lang="de-DE" dirty="0" smtClean="0">
                <a:latin typeface="Century Gothic" panose="020B0502020202020204" pitchFamily="34" charset="0"/>
              </a:rPr>
              <a:t>Arbeitnehmerschutz </a:t>
            </a:r>
            <a:r>
              <a:rPr lang="de-DE" dirty="0">
                <a:latin typeface="Century Gothic" panose="020B0502020202020204" pitchFamily="34" charset="0"/>
              </a:rPr>
              <a:t>und Arbeitsverhältnisse</a:t>
            </a:r>
            <a:endParaRPr lang="fr-CH" dirty="0">
              <a:latin typeface="Century Gothic" panose="020B0502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303467"/>
            <a:ext cx="1782688" cy="19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16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98600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Wallis verstärkt die Bekämpfung</a:t>
            </a:r>
            <a:br>
              <a:rPr lang="de-DE" dirty="0">
                <a:latin typeface="Century Gothic" panose="020B0502020202020204" pitchFamily="34" charset="0"/>
              </a:rPr>
            </a:br>
            <a:r>
              <a:rPr lang="de-DE" dirty="0">
                <a:latin typeface="Century Gothic" panose="020B0502020202020204" pitchFamily="34" charset="0"/>
              </a:rPr>
              <a:t>der </a:t>
            </a:r>
            <a:r>
              <a:rPr lang="de-DE" dirty="0" smtClean="0">
                <a:latin typeface="Century Gothic" panose="020B0502020202020204" pitchFamily="34" charset="0"/>
              </a:rPr>
              <a:t>Schwarzarbeit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Momentan zeigen mehr als 70% der von der KBI (DAA) gezielt durchgeführten Kontrollen </a:t>
            </a:r>
            <a:r>
              <a:rPr lang="de-DE" dirty="0" err="1">
                <a:latin typeface="Century Gothic" panose="020B0502020202020204" pitchFamily="34" charset="0"/>
              </a:rPr>
              <a:t>Verstösse</a:t>
            </a:r>
            <a:r>
              <a:rPr lang="de-DE" dirty="0">
                <a:latin typeface="Century Gothic" panose="020B0502020202020204" pitchFamily="34" charset="0"/>
              </a:rPr>
              <a:t> auf.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Bereiche kann man aufteilen in: Lohn- und </a:t>
            </a:r>
            <a:r>
              <a:rPr lang="de-DE" dirty="0" smtClean="0">
                <a:latin typeface="Century Gothic" panose="020B0502020202020204" pitchFamily="34" charset="0"/>
              </a:rPr>
              <a:t>Sozialdumping, Unteraufträge </a:t>
            </a:r>
            <a:r>
              <a:rPr lang="de-DE" dirty="0">
                <a:latin typeface="Century Gothic" panose="020B0502020202020204" pitchFamily="34" charset="0"/>
              </a:rPr>
              <a:t>(kaskadenartig), illegale Arbeiter, unbezahlte </a:t>
            </a:r>
            <a:r>
              <a:rPr lang="de-DE" dirty="0" smtClean="0">
                <a:latin typeface="Century Gothic" panose="020B0502020202020204" pitchFamily="34" charset="0"/>
              </a:rPr>
              <a:t>Sozialbeiträge und </a:t>
            </a:r>
            <a:r>
              <a:rPr lang="de-DE" dirty="0">
                <a:latin typeface="Century Gothic" panose="020B0502020202020204" pitchFamily="34" charset="0"/>
              </a:rPr>
              <a:t>Steuern, aufeinanderfolgende Konkurse, Mängel, usw.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KBI (DAA) wird auch weiterhin die paritätischen Kommissionen bei der Kontrolle von ausländischen Unternehmen, die Arbeitnehmer ins Wallis entsenden, unterstützen.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Sie kann ihr Engagement im Kampf gegen die Schwarzarbeit fortführen.</a:t>
            </a:r>
          </a:p>
          <a:p>
            <a:endParaRPr lang="fr-CH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106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98600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Wallis verstärkt die Bekämpfung</a:t>
            </a:r>
            <a:br>
              <a:rPr lang="de-DE" dirty="0">
                <a:latin typeface="Century Gothic" panose="020B0502020202020204" pitchFamily="34" charset="0"/>
              </a:rPr>
            </a:br>
            <a:r>
              <a:rPr lang="de-DE" dirty="0">
                <a:latin typeface="Century Gothic" panose="020B0502020202020204" pitchFamily="34" charset="0"/>
              </a:rPr>
              <a:t>der </a:t>
            </a:r>
            <a:r>
              <a:rPr lang="de-DE" dirty="0" smtClean="0">
                <a:latin typeface="Century Gothic" panose="020B0502020202020204" pitchFamily="34" charset="0"/>
              </a:rPr>
              <a:t>Schwarzarbeit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Century Gothic" panose="020B0502020202020204" pitchFamily="34" charset="0"/>
              </a:rPr>
              <a:t>Konkret gesehen wird der ARCC die Bereiche, in denen verstärkt Kontrollen der Samstagsarbeit und der entsandten Arbeitnehmer notwendig sind, bestimmen.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Der Staat hat sich verpflichtet, sein bewährtes Know-how weiterzugeben und seine Infrastruktur zur Verfügung zu stellen.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Koordinatorin vom ARCC wird im Büro der KBI (DAA) arbeiten.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KBI (DAA) wird von den vor Ort durchgeführten Kontrollen der Mitarbeiter des ARCC profitieren und falls nötig zusätzliche Untersuchungen durchführen, um nützliche Beweise zu erbringen. </a:t>
            </a:r>
          </a:p>
        </p:txBody>
      </p:sp>
    </p:spTree>
    <p:extLst>
      <p:ext uri="{BB962C8B-B14F-4D97-AF65-F5344CB8AC3E}">
        <p14:creationId xmlns:p14="http://schemas.microsoft.com/office/powerpoint/2010/main" val="1711236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sz="4400" dirty="0" smtClean="0">
                <a:latin typeface="Century Gothic" panose="020B0502020202020204" pitchFamily="34" charset="0"/>
              </a:rPr>
              <a:t>Jeanny </a:t>
            </a:r>
            <a:r>
              <a:rPr lang="fr-CH" sz="4400" dirty="0" err="1" smtClean="0">
                <a:latin typeface="Century Gothic" panose="020B0502020202020204" pitchFamily="34" charset="0"/>
              </a:rPr>
              <a:t>Morard</a:t>
            </a:r>
            <a:endParaRPr lang="fr-CH" sz="4400" dirty="0">
              <a:latin typeface="Century Gothic" panose="020B0502020202020204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 smtClean="0">
                <a:latin typeface="Century Gothic" panose="020B0502020202020204" pitchFamily="34" charset="0"/>
              </a:rPr>
              <a:t>Vizepräsident</a:t>
            </a:r>
            <a:r>
              <a:rPr lang="fr-CH" dirty="0" smtClean="0">
                <a:latin typeface="Century Gothic" panose="020B0502020202020204" pitchFamily="34" charset="0"/>
              </a:rPr>
              <a:t> der ARCC</a:t>
            </a:r>
            <a:endParaRPr lang="fr-CH" dirty="0">
              <a:latin typeface="Century Gothic" panose="020B0502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268760"/>
            <a:ext cx="1449710" cy="202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7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395536" y="4797152"/>
            <a:ext cx="8568952" cy="1656184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3600" i="1" dirty="0">
                <a:latin typeface="Century Gothic" panose="020B0502020202020204" pitchFamily="34" charset="0"/>
              </a:rPr>
              <a:t>Danke für Ihre Aufmerksamkeit</a:t>
            </a:r>
            <a:endParaRPr lang="fr-CH" sz="3600" i="1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de-DE" sz="3600" dirty="0" err="1">
                <a:latin typeface="Century Gothic" panose="020B0502020202020204" pitchFamily="34" charset="0"/>
              </a:rPr>
              <a:t>Un</a:t>
            </a:r>
            <a:r>
              <a:rPr lang="de-DE" sz="3600" dirty="0">
                <a:latin typeface="Century Gothic" panose="020B0502020202020204" pitchFamily="34" charset="0"/>
              </a:rPr>
              <a:t> </a:t>
            </a:r>
            <a:r>
              <a:rPr lang="de-DE" sz="3600" dirty="0" err="1">
                <a:latin typeface="Century Gothic" panose="020B0502020202020204" pitchFamily="34" charset="0"/>
              </a:rPr>
              <a:t>grand</a:t>
            </a:r>
            <a:r>
              <a:rPr lang="de-DE" sz="3600" dirty="0">
                <a:latin typeface="Century Gothic" panose="020B0502020202020204" pitchFamily="34" charset="0"/>
              </a:rPr>
              <a:t> merci </a:t>
            </a:r>
            <a:r>
              <a:rPr lang="de-DE" sz="3600" dirty="0" err="1">
                <a:latin typeface="Century Gothic" panose="020B0502020202020204" pitchFamily="34" charset="0"/>
              </a:rPr>
              <a:t>pour</a:t>
            </a:r>
            <a:r>
              <a:rPr lang="de-DE" sz="3600" dirty="0">
                <a:latin typeface="Century Gothic" panose="020B0502020202020204" pitchFamily="34" charset="0"/>
              </a:rPr>
              <a:t> </a:t>
            </a:r>
            <a:r>
              <a:rPr lang="de-DE" sz="3600" dirty="0" err="1">
                <a:latin typeface="Century Gothic" panose="020B0502020202020204" pitchFamily="34" charset="0"/>
              </a:rPr>
              <a:t>votre</a:t>
            </a:r>
            <a:r>
              <a:rPr lang="de-DE" sz="3600" dirty="0">
                <a:latin typeface="Century Gothic" panose="020B0502020202020204" pitchFamily="34" charset="0"/>
              </a:rPr>
              <a:t> </a:t>
            </a:r>
            <a:r>
              <a:rPr lang="de-DE" sz="3600" dirty="0" err="1">
                <a:latin typeface="Century Gothic" panose="020B0502020202020204" pitchFamily="34" charset="0"/>
              </a:rPr>
              <a:t>attention</a:t>
            </a:r>
            <a:endParaRPr lang="de-DE" sz="3600" dirty="0">
              <a:latin typeface="Century Gothic" panose="020B0502020202020204" pitchFamily="34" charset="0"/>
            </a:endParaRPr>
          </a:p>
          <a:p>
            <a:endParaRPr lang="fr-CH" sz="3600" dirty="0"/>
          </a:p>
        </p:txBody>
      </p:sp>
      <p:pic>
        <p:nvPicPr>
          <p:cNvPr id="4" name="Picture 4" descr="http://support.asuswebstorage.com/marketing/asuswebstorage-20130627/team_collaboratio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7" b="27928"/>
          <a:stretch/>
        </p:blipFill>
        <p:spPr bwMode="auto">
          <a:xfrm>
            <a:off x="-252536" y="-27384"/>
            <a:ext cx="9510626" cy="4432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4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sz="4400" dirty="0" smtClean="0">
                <a:latin typeface="Century Gothic" panose="020B0502020202020204" pitchFamily="34" charset="0"/>
              </a:rPr>
              <a:t>Esther </a:t>
            </a:r>
            <a:r>
              <a:rPr lang="fr-CH" sz="4400" dirty="0" err="1" smtClean="0">
                <a:latin typeface="Century Gothic" panose="020B0502020202020204" pitchFamily="34" charset="0"/>
              </a:rPr>
              <a:t>Waeber-Kalbermatten</a:t>
            </a:r>
            <a:endParaRPr lang="fr-CH" sz="4400" dirty="0">
              <a:latin typeface="Century Gothic" panose="020B0502020202020204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>
                <a:latin typeface="Century Gothic" panose="020B0502020202020204" pitchFamily="34" charset="0"/>
              </a:rPr>
              <a:t>Regierungspräsidentin</a:t>
            </a:r>
            <a:endParaRPr lang="de-CH" dirty="0">
              <a:latin typeface="Century Gothic" panose="020B0502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98" y="1268760"/>
            <a:ext cx="1475368" cy="200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49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98600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Wallis verstärkt die Bekämpfung</a:t>
            </a:r>
            <a:br>
              <a:rPr lang="de-DE" dirty="0">
                <a:latin typeface="Century Gothic" panose="020B0502020202020204" pitchFamily="34" charset="0"/>
              </a:rPr>
            </a:br>
            <a:r>
              <a:rPr lang="de-DE" dirty="0">
                <a:latin typeface="Century Gothic" panose="020B0502020202020204" pitchFamily="34" charset="0"/>
              </a:rPr>
              <a:t>der </a:t>
            </a:r>
            <a:r>
              <a:rPr lang="de-DE" dirty="0" smtClean="0">
                <a:latin typeface="Century Gothic" panose="020B0502020202020204" pitchFamily="34" charset="0"/>
              </a:rPr>
              <a:t>Schwarzarbeit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Century Gothic" panose="020B0502020202020204" pitchFamily="34" charset="0"/>
              </a:rPr>
              <a:t>Der Staatsrat intensiviert den Kampf gegen den unlauteren Wettbewerb und das Lohndumping im Kanton.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aus diesen Missbräuchen resultierenden Verluste werden auf 1,2 Milliarden Umsatz pro Jahr geschätzt (laut Artikel des Magazins «</a:t>
            </a:r>
            <a:r>
              <a:rPr lang="de-DE" dirty="0" err="1">
                <a:latin typeface="Century Gothic" panose="020B0502020202020204" pitchFamily="34" charset="0"/>
              </a:rPr>
              <a:t>Bilan</a:t>
            </a:r>
            <a:r>
              <a:rPr lang="de-DE" dirty="0">
                <a:latin typeface="Century Gothic" panose="020B0502020202020204" pitchFamily="34" charset="0"/>
              </a:rPr>
              <a:t>»).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neue, heute unterzeichnete Kooperationsvereinbarung erfüllt den Willen, mit den Sozialpartnern der Bauhaupt- und Baunebenbranchen synergetisch zusammenzuarbeiten.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Der Staat </a:t>
            </a:r>
            <a:r>
              <a:rPr lang="de-DE" dirty="0" err="1">
                <a:latin typeface="Century Gothic" panose="020B0502020202020204" pitchFamily="34" charset="0"/>
              </a:rPr>
              <a:t>begrüsst</a:t>
            </a:r>
            <a:r>
              <a:rPr lang="de-DE" dirty="0">
                <a:latin typeface="Century Gothic" panose="020B0502020202020204" pitchFamily="34" charset="0"/>
              </a:rPr>
              <a:t> das Engagement neuer Ressourcen für die Kontrolle der Einhaltung der Gesamtarbeitsverträge, vorab geplant gegenüber ausländischen Unternehmen, die Arbeitnehmer ins Wallis entsenden.</a:t>
            </a:r>
          </a:p>
          <a:p>
            <a:endParaRPr lang="fr-CH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1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98600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Wallis verstärkt die Bekämpfung</a:t>
            </a:r>
            <a:br>
              <a:rPr lang="de-DE" dirty="0">
                <a:latin typeface="Century Gothic" panose="020B0502020202020204" pitchFamily="34" charset="0"/>
              </a:rPr>
            </a:br>
            <a:r>
              <a:rPr lang="de-DE" dirty="0">
                <a:latin typeface="Century Gothic" panose="020B0502020202020204" pitchFamily="34" charset="0"/>
              </a:rPr>
              <a:t>der </a:t>
            </a:r>
            <a:r>
              <a:rPr lang="de-DE" dirty="0" smtClean="0">
                <a:latin typeface="Century Gothic" panose="020B0502020202020204" pitchFamily="34" charset="0"/>
              </a:rPr>
              <a:t>Schwarzarbeit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Bis heute werden bereits über 70% der von der kantonalen Beschäftigungsinspektion (KBI, integriert in der Dienststelle für Arbeitnehmerschutz DAA) Kontrollen in den </a:t>
            </a:r>
            <a:r>
              <a:rPr lang="de-DE" dirty="0" smtClean="0">
                <a:latin typeface="Century Gothic" panose="020B0502020202020204" pitchFamily="34" charset="0"/>
              </a:rPr>
              <a:t>Branchen des </a:t>
            </a:r>
            <a:r>
              <a:rPr lang="de-DE" dirty="0">
                <a:latin typeface="Century Gothic" panose="020B0502020202020204" pitchFamily="34" charset="0"/>
              </a:rPr>
              <a:t>Bauhaupt- und des Baunebengewerbes durchgeführt.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neue, vor kurzem in Kraft getretene kantonale Arbeitsgesetzgebung erlaubt es, zukünftig diese Partnerschaft zu optimieren.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Die Mitarbeiter des Verbandes zur Verstärkung der Baustellenkontrollen (ARCC) helfen somit, die insbesondere von den Sozialpartnern gewünschte verstärkte Präsenz vor Ort zu garantieren.</a:t>
            </a:r>
          </a:p>
          <a:p>
            <a:endParaRPr lang="de-DE" dirty="0">
              <a:latin typeface="Century Gothic" panose="020B0502020202020204" pitchFamily="34" charset="0"/>
            </a:endParaRPr>
          </a:p>
          <a:p>
            <a:r>
              <a:rPr lang="de-DE" dirty="0">
                <a:latin typeface="Century Gothic" panose="020B0502020202020204" pitchFamily="34" charset="0"/>
              </a:rPr>
              <a:t>Ergänzend dazu könnten der DAA vom </a:t>
            </a:r>
            <a:r>
              <a:rPr lang="de-DE" dirty="0" err="1">
                <a:latin typeface="Century Gothic" panose="020B0502020202020204" pitchFamily="34" charset="0"/>
              </a:rPr>
              <a:t>Grossrat</a:t>
            </a:r>
            <a:r>
              <a:rPr lang="de-DE" dirty="0">
                <a:latin typeface="Century Gothic" panose="020B0502020202020204" pitchFamily="34" charset="0"/>
              </a:rPr>
              <a:t> zusätzliche Mittel zur Bekämpfung der Schwarzarbeit gewährt werden (2 Ergänzungsanträge im Budget 2017).</a:t>
            </a:r>
          </a:p>
          <a:p>
            <a:endParaRPr lang="fr-CH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49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sz="4400" dirty="0" smtClean="0">
                <a:latin typeface="Century Gothic" panose="020B0502020202020204" pitchFamily="34" charset="0"/>
              </a:rPr>
              <a:t>Serge </a:t>
            </a:r>
            <a:r>
              <a:rPr lang="fr-CH" sz="4400" dirty="0" err="1" smtClean="0">
                <a:latin typeface="Century Gothic" panose="020B0502020202020204" pitchFamily="34" charset="0"/>
              </a:rPr>
              <a:t>Métrailler</a:t>
            </a:r>
            <a:endParaRPr lang="fr-CH" sz="4400" dirty="0">
              <a:latin typeface="Century Gothic" panose="020B0502020202020204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 smtClean="0">
                <a:latin typeface="Century Gothic" panose="020B0502020202020204" pitchFamily="34" charset="0"/>
              </a:rPr>
              <a:t>Präsident</a:t>
            </a:r>
            <a:r>
              <a:rPr lang="fr-CH" dirty="0" smtClean="0">
                <a:latin typeface="Century Gothic" panose="020B0502020202020204" pitchFamily="34" charset="0"/>
              </a:rPr>
              <a:t> der ARCC</a:t>
            </a:r>
            <a:endParaRPr lang="fr-CH" dirty="0">
              <a:latin typeface="Century Gothic" panose="020B050202020202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13" t="15311" r="20075"/>
          <a:stretch/>
        </p:blipFill>
        <p:spPr>
          <a:xfrm>
            <a:off x="3779912" y="1323989"/>
            <a:ext cx="1512168" cy="194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7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456494" y="1484784"/>
            <a:ext cx="2376264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Arbeitgeber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456494" y="2014650"/>
            <a:ext cx="2376264" cy="518400"/>
          </a:xfrm>
          <a:prstGeom prst="roundRect">
            <a:avLst/>
          </a:prstGeom>
          <a:solidFill>
            <a:srgbClr val="1D94B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latin typeface="Century Gothic" panose="020B0502020202020204" pitchFamily="34" charset="0"/>
                <a:sym typeface="Source Sans Pro Light"/>
              </a:rPr>
              <a:t>Berufsvervbände</a:t>
            </a:r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6300192" y="1484784"/>
            <a:ext cx="2376264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atin typeface="Century Gothic" panose="020B0502020202020204" pitchFamily="34" charset="0"/>
                <a:sym typeface="Source Sans Pro Light"/>
              </a:rPr>
              <a:t>Arbeitnehmer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300192" y="1995404"/>
            <a:ext cx="2376264" cy="518400"/>
          </a:xfrm>
          <a:prstGeom prst="roundRect">
            <a:avLst/>
          </a:prstGeom>
          <a:solidFill>
            <a:srgbClr val="1D94B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Gewerkschaften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038205" y="2472000"/>
            <a:ext cx="3067589" cy="1317040"/>
          </a:xfrm>
          <a:prstGeom prst="ellipse">
            <a:avLst/>
          </a:prstGeom>
          <a:solidFill>
            <a:srgbClr val="C99E6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Paritätische Kommission </a:t>
            </a:r>
            <a:endParaRPr lang="fr-CH" sz="2400" b="1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167843" y="4553566"/>
            <a:ext cx="2808311" cy="504000"/>
          </a:xfrm>
          <a:prstGeom prst="roundRect">
            <a:avLst/>
          </a:prstGeom>
          <a:solidFill>
            <a:srgbClr val="C99E6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Einhaltung der </a:t>
            </a:r>
            <a:r>
              <a:rPr lang="de-DE" sz="1600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Gesamtarbeitsverträge</a:t>
            </a:r>
            <a:endParaRPr lang="fr-CH" sz="16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Flèche vers le bas 21"/>
          <p:cNvSpPr/>
          <p:nvPr/>
        </p:nvSpPr>
        <p:spPr>
          <a:xfrm rot="4583960">
            <a:off x="6391550" y="249508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" name="Flèche vers le bas 22"/>
          <p:cNvSpPr/>
          <p:nvPr/>
        </p:nvSpPr>
        <p:spPr>
          <a:xfrm rot="17476691">
            <a:off x="2233972" y="2488031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" name="Flèche vers le bas 23"/>
          <p:cNvSpPr/>
          <p:nvPr/>
        </p:nvSpPr>
        <p:spPr>
          <a:xfrm>
            <a:off x="4313251" y="3828894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5" name="Flèche vers le bas 24"/>
          <p:cNvSpPr/>
          <p:nvPr/>
        </p:nvSpPr>
        <p:spPr>
          <a:xfrm>
            <a:off x="4313251" y="5117357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6" name="Espace réservé du contenu 8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5" t="39268" r="20992" b="34727"/>
          <a:stretch/>
        </p:blipFill>
        <p:spPr>
          <a:xfrm>
            <a:off x="3200095" y="5562455"/>
            <a:ext cx="2803681" cy="1215409"/>
          </a:xfrm>
          <a:prstGeom prst="rect">
            <a:avLst/>
          </a:prstGeom>
        </p:spPr>
      </p:pic>
      <p:sp>
        <p:nvSpPr>
          <p:cNvPr id="18" name="Titre 17"/>
          <p:cNvSpPr>
            <a:spLocks noGrp="1"/>
          </p:cNvSpPr>
          <p:nvPr>
            <p:ph type="title"/>
          </p:nvPr>
        </p:nvSpPr>
        <p:spPr>
          <a:xfrm>
            <a:off x="0" y="519007"/>
            <a:ext cx="9144000" cy="898600"/>
          </a:xfrm>
        </p:spPr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Die Ursprünge 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14" name="Flèche vers le bas 13"/>
          <p:cNvSpPr/>
          <p:nvPr/>
        </p:nvSpPr>
        <p:spPr>
          <a:xfrm rot="10800000">
            <a:off x="4313250" y="195599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5" name="Rectangle à coins arrondis 14"/>
          <p:cNvSpPr/>
          <p:nvPr/>
        </p:nvSpPr>
        <p:spPr>
          <a:xfrm>
            <a:off x="3425397" y="1430532"/>
            <a:ext cx="2376264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600" dirty="0" smtClean="0">
                <a:latin typeface="Century Gothic" panose="020B0502020202020204" pitchFamily="34" charset="0"/>
              </a:rPr>
              <a:t>GAV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6" name="Flèche vers le bas 15"/>
          <p:cNvSpPr/>
          <p:nvPr/>
        </p:nvSpPr>
        <p:spPr>
          <a:xfrm rot="5400000">
            <a:off x="5792180" y="1356424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7" name="Flèche vers le bas 16"/>
          <p:cNvSpPr/>
          <p:nvPr/>
        </p:nvSpPr>
        <p:spPr>
          <a:xfrm rot="16200000">
            <a:off x="2909096" y="1340436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8023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19007"/>
            <a:ext cx="9144000" cy="898600"/>
          </a:xfrm>
        </p:spPr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Die Partnerbranchen 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11560" y="2299890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Maler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08968" y="3200775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Landschaftsgärtner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2204" y="4109654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Bedachung / Isolation / Gebäudehülle 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847540" y="5916700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Elektriker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179688" y="5137544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Stahlbau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433874" y="4149081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Plattenleger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545672" y="3200775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atin typeface="Century Gothic" panose="020B0502020202020204" pitchFamily="34" charset="0"/>
                <a:sym typeface="Source Sans Pro Light"/>
              </a:rPr>
              <a:t>Schreinerei </a:t>
            </a:r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/ Zimmerei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124981" y="2299070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Reinigung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380031" y="1551955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Hochbau / Tiefbau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953783" y="5916700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Heizung / Sanitär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5" name="Flèche vers le bas 14"/>
          <p:cNvSpPr/>
          <p:nvPr/>
        </p:nvSpPr>
        <p:spPr>
          <a:xfrm>
            <a:off x="4368580" y="2241694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16" name="Espace réservé du contenu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5" t="39268" r="20992" b="34727"/>
          <a:stretch/>
        </p:blipFill>
        <p:spPr>
          <a:xfrm>
            <a:off x="3624141" y="3525554"/>
            <a:ext cx="1973148" cy="855369"/>
          </a:xfrm>
          <a:prstGeom prst="rect">
            <a:avLst/>
          </a:prstGeom>
        </p:spPr>
      </p:pic>
      <p:sp>
        <p:nvSpPr>
          <p:cNvPr id="18" name="Flèche vers le bas 17"/>
          <p:cNvSpPr/>
          <p:nvPr/>
        </p:nvSpPr>
        <p:spPr>
          <a:xfrm rot="18942949">
            <a:off x="3413842" y="2522534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9" name="Flèche vers le bas 18"/>
          <p:cNvSpPr/>
          <p:nvPr/>
        </p:nvSpPr>
        <p:spPr>
          <a:xfrm rot="11493995">
            <a:off x="4013967" y="4872053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0" name="Flèche vers le bas 19"/>
          <p:cNvSpPr/>
          <p:nvPr/>
        </p:nvSpPr>
        <p:spPr>
          <a:xfrm rot="9546348">
            <a:off x="4652780" y="4838651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1" name="Flèche vers le bas 20"/>
          <p:cNvSpPr/>
          <p:nvPr/>
        </p:nvSpPr>
        <p:spPr>
          <a:xfrm rot="7614938">
            <a:off x="5224561" y="451012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" name="Flèche vers le bas 22"/>
          <p:cNvSpPr/>
          <p:nvPr/>
        </p:nvSpPr>
        <p:spPr>
          <a:xfrm rot="14930571">
            <a:off x="2985534" y="3952202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" name="Flèche vers le bas 23"/>
          <p:cNvSpPr/>
          <p:nvPr/>
        </p:nvSpPr>
        <p:spPr>
          <a:xfrm rot="6408977">
            <a:off x="5561747" y="3965673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5" name="Flèche vers le bas 24"/>
          <p:cNvSpPr/>
          <p:nvPr/>
        </p:nvSpPr>
        <p:spPr>
          <a:xfrm rot="4694891">
            <a:off x="5573542" y="3258110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" name="Flèche vers le bas 25"/>
          <p:cNvSpPr/>
          <p:nvPr/>
        </p:nvSpPr>
        <p:spPr>
          <a:xfrm rot="3178078">
            <a:off x="5264591" y="2641450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7" name="Flèche vers le bas 26"/>
          <p:cNvSpPr/>
          <p:nvPr/>
        </p:nvSpPr>
        <p:spPr>
          <a:xfrm rot="17092408">
            <a:off x="2912321" y="3227855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8" name="Rectangle à coins arrondis 27"/>
          <p:cNvSpPr/>
          <p:nvPr/>
        </p:nvSpPr>
        <p:spPr>
          <a:xfrm>
            <a:off x="703949" y="5137544"/>
            <a:ext cx="2490824" cy="54153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Spenglerei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30" name="Flèche vers le bas 29"/>
          <p:cNvSpPr/>
          <p:nvPr/>
        </p:nvSpPr>
        <p:spPr>
          <a:xfrm rot="13875932">
            <a:off x="3419268" y="4485896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246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Verbandsstruktur 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707904" y="1425443"/>
            <a:ext cx="3528392" cy="627752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Generalversammlung </a:t>
            </a:r>
          </a:p>
          <a:p>
            <a:pPr algn="ctr"/>
            <a:r>
              <a:rPr lang="de-DE" sz="1200" dirty="0">
                <a:latin typeface="Century Gothic" panose="020B0502020202020204" pitchFamily="34" charset="0"/>
                <a:sym typeface="Source Sans Pro Light"/>
              </a:rPr>
              <a:t>2 Vertreter pro GAV-Unterzeichner </a:t>
            </a:r>
            <a:endParaRPr lang="fr-CH" sz="1200" dirty="0">
              <a:latin typeface="Century Gothic" panose="020B0502020202020204" pitchFamily="34" charset="0"/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5205383" y="2115165"/>
            <a:ext cx="517493" cy="548210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/>
          <p:cNvGrpSpPr/>
          <p:nvPr/>
        </p:nvGrpSpPr>
        <p:grpSpPr>
          <a:xfrm>
            <a:off x="2565002" y="2708920"/>
            <a:ext cx="5781061" cy="2245775"/>
            <a:chOff x="-36396" y="3210024"/>
            <a:chExt cx="5314920" cy="2442543"/>
          </a:xfrm>
        </p:grpSpPr>
        <p:sp>
          <p:nvSpPr>
            <p:cNvPr id="11" name="Ellipse 10"/>
            <p:cNvSpPr/>
            <p:nvPr/>
          </p:nvSpPr>
          <p:spPr>
            <a:xfrm>
              <a:off x="-36396" y="3210024"/>
              <a:ext cx="5314920" cy="2442543"/>
            </a:xfrm>
            <a:prstGeom prst="ellipse">
              <a:avLst/>
            </a:prstGeom>
            <a:solidFill>
              <a:srgbClr val="C99E67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fr-CH" sz="1600" dirty="0">
                <a:solidFill>
                  <a:srgbClr val="0F4D61"/>
                </a:solidFill>
                <a:latin typeface="Source Sans Pro Light" panose="020B0403030403020204" pitchFamily="34" charset="0"/>
              </a:endParaRPr>
            </a:p>
            <a:p>
              <a:pPr algn="ctr"/>
              <a:r>
                <a:rPr lang="de-DE" sz="1600" b="1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Aufsichtskommission</a:t>
              </a:r>
            </a:p>
            <a:p>
              <a:pPr algn="ctr"/>
              <a:endParaRPr lang="fr-CH" sz="1600" dirty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fr-CH" sz="1600" dirty="0" smtClean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fr-CH" sz="1600" dirty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fr-CH" sz="1600" dirty="0" smtClean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fr-CH" sz="1600" dirty="0">
                <a:solidFill>
                  <a:srgbClr val="0F4D61"/>
                </a:solidFill>
                <a:latin typeface="Source Sans Pro Light" panose="020B0403030403020204" pitchFamily="34" charset="0"/>
              </a:endParaRPr>
            </a:p>
            <a:p>
              <a:pPr algn="ctr"/>
              <a:endParaRPr lang="fr-CH" sz="1600" dirty="0">
                <a:solidFill>
                  <a:srgbClr val="0F4D61"/>
                </a:solidFill>
                <a:latin typeface="Source Sans Pro Light" panose="020B040303040302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71800" y="3971395"/>
              <a:ext cx="2095010" cy="12385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600" b="1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Vizepräsident </a:t>
              </a:r>
            </a:p>
            <a:p>
              <a:r>
                <a:rPr lang="de-DE" sz="16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Jeanny</a:t>
              </a:r>
              <a:r>
                <a:rPr lang="de-DE" sz="16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 </a:t>
              </a:r>
              <a:r>
                <a:rPr lang="de-DE" sz="16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Morard</a:t>
              </a:r>
              <a:r>
                <a:rPr lang="de-DE" sz="16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, UNIA </a:t>
              </a:r>
              <a:endParaRPr lang="fr-CH" sz="1600" dirty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Arbeitnehmervertreter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Bernard </a:t>
              </a:r>
              <a:r>
                <a:rPr lang="de-DE" sz="12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Tissières</a:t>
              </a: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, ICG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Johann </a:t>
              </a:r>
              <a:r>
                <a:rPr lang="de-DE" sz="12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Tscherrig</a:t>
              </a: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, SYNA</a:t>
              </a:r>
              <a:endParaRPr lang="fr-CH" sz="1200" dirty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5536" y="3971396"/>
              <a:ext cx="2232248" cy="12385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600" b="1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Präsident </a:t>
              </a:r>
            </a:p>
            <a:p>
              <a:r>
                <a:rPr lang="de-DE" sz="16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Serge </a:t>
              </a:r>
              <a:r>
                <a:rPr lang="de-DE" sz="16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Métrailler</a:t>
              </a:r>
              <a:r>
                <a:rPr lang="de-DE" sz="16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, WBV </a:t>
              </a:r>
              <a:endParaRPr lang="fr-CH" sz="1600" dirty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Arbeitgebervertreter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Paul Bovier, </a:t>
              </a:r>
              <a:r>
                <a:rPr lang="de-DE" sz="12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Techbat</a:t>
              </a:r>
              <a:endParaRPr lang="fr-CH" sz="1200" dirty="0" smtClean="0">
                <a:solidFill>
                  <a:srgbClr val="0F4D61"/>
                </a:solidFill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Jean-Michel </a:t>
              </a:r>
              <a:r>
                <a:rPr lang="de-DE" sz="1200" dirty="0" err="1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Savioz</a:t>
              </a:r>
              <a:r>
                <a:rPr lang="de-DE" sz="1200" dirty="0">
                  <a:solidFill>
                    <a:srgbClr val="0F4D61"/>
                  </a:solidFill>
                  <a:latin typeface="Century Gothic" panose="020B0502020202020204" pitchFamily="34" charset="0"/>
                  <a:sym typeface="Source Sans Pro Light"/>
                </a:rPr>
                <a:t>, Male</a:t>
              </a:r>
              <a:r>
                <a:rPr lang="de-DE" sz="1200" dirty="0">
                  <a:solidFill>
                    <a:srgbClr val="0F4D61"/>
                  </a:solidFill>
                  <a:latin typeface="Source Sans Pro Light"/>
                  <a:sym typeface="Source Sans Pro Light"/>
                </a:rPr>
                <a:t>r</a:t>
              </a:r>
              <a:endParaRPr lang="fr-CH" sz="1600" dirty="0">
                <a:solidFill>
                  <a:srgbClr val="0F4D61"/>
                </a:solidFill>
                <a:latin typeface="Source Sans Pro Light" panose="020B0403030403020204" pitchFamily="34" charset="0"/>
              </a:endParaRPr>
            </a:p>
          </p:txBody>
        </p:sp>
      </p:grpSp>
      <p:sp>
        <p:nvSpPr>
          <p:cNvPr id="15" name="Ellipse 14"/>
          <p:cNvSpPr/>
          <p:nvPr/>
        </p:nvSpPr>
        <p:spPr>
          <a:xfrm>
            <a:off x="4011872" y="5648692"/>
            <a:ext cx="2792376" cy="1080000"/>
          </a:xfrm>
          <a:prstGeom prst="ellipse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Kontrolleinheit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de-DE" sz="1200" dirty="0" smtClean="0">
                <a:latin typeface="Century Gothic" panose="020B0502020202020204" pitchFamily="34" charset="0"/>
                <a:sym typeface="Source Sans Pro Light"/>
              </a:rPr>
              <a:t>1 Koordinator, </a:t>
            </a:r>
            <a:r>
              <a:rPr lang="de-DE" sz="1200" dirty="0">
                <a:latin typeface="Century Gothic" panose="020B0502020202020204" pitchFamily="34" charset="0"/>
                <a:sym typeface="Source Sans Pro Light"/>
              </a:rPr>
              <a:t>100 </a:t>
            </a:r>
            <a:r>
              <a:rPr lang="de-DE" sz="1200" dirty="0" smtClean="0">
                <a:latin typeface="Century Gothic" panose="020B0502020202020204" pitchFamily="34" charset="0"/>
                <a:sym typeface="Source Sans Pro Light"/>
              </a:rPr>
              <a:t>%  </a:t>
            </a:r>
            <a:endParaRPr lang="de-DE" sz="1200" dirty="0">
              <a:latin typeface="Century Gothic" panose="020B0502020202020204" pitchFamily="34" charset="0"/>
              <a:sym typeface="Source Sans Pro Light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de-DE" sz="1200" dirty="0">
                <a:latin typeface="Century Gothic" panose="020B0502020202020204" pitchFamily="34" charset="0"/>
                <a:sym typeface="Source Sans Pro Light"/>
              </a:rPr>
              <a:t>6 Inspektoren, 30 % </a:t>
            </a:r>
            <a:r>
              <a:rPr lang="de-DE" sz="1200" dirty="0" smtClean="0">
                <a:latin typeface="Century Gothic" panose="020B0502020202020204" pitchFamily="34" charset="0"/>
                <a:sym typeface="Source Sans Pro Light"/>
              </a:rPr>
              <a:t> </a:t>
            </a:r>
            <a:r>
              <a:rPr lang="de-DE" sz="12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-- </a:t>
            </a:r>
            <a:endParaRPr lang="fr-CH" sz="12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Flèche vers le bas 15"/>
          <p:cNvSpPr/>
          <p:nvPr/>
        </p:nvSpPr>
        <p:spPr>
          <a:xfrm>
            <a:off x="5180451" y="5027811"/>
            <a:ext cx="517493" cy="606277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8" name="Ellipse 17"/>
          <p:cNvSpPr/>
          <p:nvPr/>
        </p:nvSpPr>
        <p:spPr>
          <a:xfrm>
            <a:off x="0" y="5672036"/>
            <a:ext cx="2544312" cy="1044000"/>
          </a:xfrm>
          <a:prstGeom prst="ellipse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KBI </a:t>
            </a:r>
          </a:p>
          <a:p>
            <a:pPr algn="ctr"/>
            <a:r>
              <a:rPr lang="de-DE" sz="1600" dirty="0" smtClean="0">
                <a:latin typeface="Century Gothic" panose="020B0502020202020204" pitchFamily="34" charset="0"/>
                <a:sym typeface="Source Sans Pro Light"/>
              </a:rPr>
              <a:t>Beschäftigungs-inspektoren </a:t>
            </a:r>
            <a:endParaRPr lang="de-DE" sz="1600" dirty="0">
              <a:latin typeface="Century Gothic" panose="020B0502020202020204" pitchFamily="34" charset="0"/>
              <a:sym typeface="Source Sans Pro Light"/>
            </a:endParaRPr>
          </a:p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Hervé Roh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1983835" y="5517232"/>
            <a:ext cx="2516157" cy="1228044"/>
          </a:xfrm>
          <a:prstGeom prst="ellipse">
            <a:avLst/>
          </a:prstGeom>
          <a:solidFill>
            <a:srgbClr val="D4EFF8">
              <a:alpha val="6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Koordination </a:t>
            </a:r>
            <a:r>
              <a:rPr lang="de-DE" sz="1400" b="1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Zusammenarbeit </a:t>
            </a:r>
            <a:endParaRPr lang="de-DE" sz="1400" b="1" dirty="0">
              <a:solidFill>
                <a:srgbClr val="0F4D61"/>
              </a:solidFill>
              <a:latin typeface="Century Gothic" panose="020B0502020202020204" pitchFamily="34" charset="0"/>
              <a:sym typeface="Source Sans Pro Light"/>
            </a:endParaRPr>
          </a:p>
          <a:p>
            <a:pPr algn="ctr"/>
            <a:r>
              <a:rPr lang="de-DE" sz="1400" b="1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Schulung</a:t>
            </a:r>
            <a:endParaRPr lang="de-DE" sz="1400" b="1" dirty="0">
              <a:solidFill>
                <a:srgbClr val="0F4D61"/>
              </a:solidFill>
              <a:latin typeface="Century Gothic" panose="020B0502020202020204" pitchFamily="34" charset="0"/>
              <a:sym typeface="Source Sans Pro Light"/>
            </a:endParaRPr>
          </a:p>
          <a:p>
            <a:pPr algn="ctr"/>
            <a:r>
              <a:rPr lang="de-DE" sz="1400" b="1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Synergie </a:t>
            </a:r>
            <a:endParaRPr lang="fr-CH" sz="1100" b="1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1983835" y="6041219"/>
            <a:ext cx="504056" cy="364114"/>
            <a:chOff x="1983835" y="6041219"/>
            <a:chExt cx="504056" cy="364114"/>
          </a:xfrm>
        </p:grpSpPr>
        <p:sp>
          <p:nvSpPr>
            <p:cNvPr id="4" name="Flèche droite rayée 3"/>
            <p:cNvSpPr/>
            <p:nvPr/>
          </p:nvSpPr>
          <p:spPr>
            <a:xfrm>
              <a:off x="1983835" y="6041219"/>
              <a:ext cx="504056" cy="364114"/>
            </a:xfrm>
            <a:prstGeom prst="stripedRightArrow">
              <a:avLst>
                <a:gd name="adj1" fmla="val 54876"/>
                <a:gd name="adj2" fmla="val 45124"/>
              </a:avLst>
            </a:prstGeom>
            <a:solidFill>
              <a:srgbClr val="C99E67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3" name="Rectangle 2"/>
            <p:cNvSpPr/>
            <p:nvPr/>
          </p:nvSpPr>
          <p:spPr>
            <a:xfrm>
              <a:off x="2222370" y="6070078"/>
              <a:ext cx="36000" cy="332186"/>
            </a:xfrm>
            <a:prstGeom prst="rect">
              <a:avLst/>
            </a:prstGeom>
            <a:solidFill>
              <a:srgbClr val="90BC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39315" y="6063455"/>
              <a:ext cx="36000" cy="288000"/>
            </a:xfrm>
            <a:prstGeom prst="rect">
              <a:avLst/>
            </a:prstGeom>
            <a:solidFill>
              <a:srgbClr val="90BC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grpSp>
        <p:nvGrpSpPr>
          <p:cNvPr id="21" name="Groupe 20"/>
          <p:cNvGrpSpPr/>
          <p:nvPr/>
        </p:nvGrpSpPr>
        <p:grpSpPr>
          <a:xfrm rot="10800000">
            <a:off x="3995937" y="6006635"/>
            <a:ext cx="504056" cy="364114"/>
            <a:chOff x="1983835" y="6041219"/>
            <a:chExt cx="504056" cy="364114"/>
          </a:xfrm>
        </p:grpSpPr>
        <p:sp>
          <p:nvSpPr>
            <p:cNvPr id="22" name="Flèche droite rayée 21"/>
            <p:cNvSpPr/>
            <p:nvPr/>
          </p:nvSpPr>
          <p:spPr>
            <a:xfrm>
              <a:off x="1983835" y="6041219"/>
              <a:ext cx="504056" cy="364114"/>
            </a:xfrm>
            <a:prstGeom prst="stripedRightArrow">
              <a:avLst>
                <a:gd name="adj1" fmla="val 54876"/>
                <a:gd name="adj2" fmla="val 45124"/>
              </a:avLst>
            </a:prstGeom>
            <a:solidFill>
              <a:srgbClr val="C99E67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22370" y="6070078"/>
              <a:ext cx="36000" cy="332186"/>
            </a:xfrm>
            <a:prstGeom prst="rect">
              <a:avLst/>
            </a:prstGeom>
            <a:solidFill>
              <a:srgbClr val="90BC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139315" y="6063455"/>
              <a:ext cx="36000" cy="288000"/>
            </a:xfrm>
            <a:prstGeom prst="rect">
              <a:avLst/>
            </a:prstGeom>
            <a:solidFill>
              <a:srgbClr val="90BC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</p:spTree>
    <p:extLst>
      <p:ext uri="{BB962C8B-B14F-4D97-AF65-F5344CB8AC3E}">
        <p14:creationId xmlns:p14="http://schemas.microsoft.com/office/powerpoint/2010/main" val="349340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07504" y="1989358"/>
            <a:ext cx="2448621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Entsendegesetz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79861" y="2705092"/>
            <a:ext cx="960721" cy="868442"/>
          </a:xfrm>
          <a:prstGeom prst="roundRect">
            <a:avLst/>
          </a:prstGeom>
          <a:solidFill>
            <a:srgbClr val="E8D6B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de-DE" sz="1200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Kontroll-mandat </a:t>
            </a:r>
            <a:endParaRPr lang="de-DE" sz="1200" dirty="0">
              <a:solidFill>
                <a:srgbClr val="0F4D61"/>
              </a:solidFill>
              <a:latin typeface="Century Gothic" panose="020B0502020202020204" pitchFamily="34" charset="0"/>
              <a:sym typeface="Source Sans Pro Light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275856" y="1989358"/>
            <a:ext cx="2376000" cy="519188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Schwarzarbeit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07504" y="3933574"/>
            <a:ext cx="2448621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Paritätische </a:t>
            </a:r>
            <a:r>
              <a:rPr lang="de-DE" sz="1600" dirty="0" smtClean="0">
                <a:latin typeface="Century Gothic" panose="020B0502020202020204" pitchFamily="34" charset="0"/>
                <a:sym typeface="Source Sans Pro Light"/>
              </a:rPr>
              <a:t>Kommissionen</a:t>
            </a:r>
            <a:endParaRPr lang="fr-CH" sz="1600" dirty="0">
              <a:latin typeface="Century Gothic" panose="020B0502020202020204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04910" y="5718912"/>
            <a:ext cx="2536390" cy="518400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entury Gothic" panose="020B0502020202020204" pitchFamily="34" charset="0"/>
                <a:sym typeface="Source Sans Pro Light"/>
              </a:rPr>
              <a:t>Gesamtarbeitsverträge</a:t>
            </a:r>
            <a:r>
              <a:rPr lang="de-DE" sz="1600" dirty="0">
                <a:latin typeface="Source Sans Pro Light"/>
                <a:sym typeface="Source Sans Pro Light"/>
              </a:rPr>
              <a:t> </a:t>
            </a:r>
            <a:endParaRPr lang="fr-CH" sz="1600" dirty="0">
              <a:latin typeface="Source Sans Pro Light" panose="020B0403030403020204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179860" y="4648790"/>
            <a:ext cx="960722" cy="868442"/>
          </a:xfrm>
          <a:prstGeom prst="roundRect">
            <a:avLst/>
          </a:prstGeom>
          <a:solidFill>
            <a:srgbClr val="E8D6B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de-DE" sz="1200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Kontroll-mandat </a:t>
            </a:r>
            <a:endParaRPr lang="de-DE" sz="1200" dirty="0">
              <a:solidFill>
                <a:srgbClr val="0F4D61"/>
              </a:solidFill>
              <a:latin typeface="Century Gothic" panose="020B0502020202020204" pitchFamily="34" charset="0"/>
              <a:sym typeface="Source Sans Pro Light"/>
            </a:endParaRPr>
          </a:p>
        </p:txBody>
      </p:sp>
      <p:pic>
        <p:nvPicPr>
          <p:cNvPr id="25" name="Espace réservé du contenu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5" t="39268" r="20992" b="34727"/>
          <a:stretch/>
        </p:blipFill>
        <p:spPr>
          <a:xfrm>
            <a:off x="3347864" y="3843175"/>
            <a:ext cx="1612896" cy="699198"/>
          </a:xfrm>
          <a:prstGeom prst="rect">
            <a:avLst/>
          </a:prstGeom>
        </p:spPr>
      </p:pic>
      <p:sp>
        <p:nvSpPr>
          <p:cNvPr id="26" name="Rectangle à coins arrondis 25"/>
          <p:cNvSpPr/>
          <p:nvPr/>
        </p:nvSpPr>
        <p:spPr>
          <a:xfrm>
            <a:off x="3290558" y="2699734"/>
            <a:ext cx="1459822" cy="868442"/>
          </a:xfrm>
          <a:prstGeom prst="roundRect">
            <a:avLst/>
          </a:prstGeom>
          <a:solidFill>
            <a:srgbClr val="E8D6B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de-DE" sz="12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Subsidiär </a:t>
            </a:r>
          </a:p>
        </p:txBody>
      </p:sp>
      <p:grpSp>
        <p:nvGrpSpPr>
          <p:cNvPr id="39" name="Groupe 38"/>
          <p:cNvGrpSpPr/>
          <p:nvPr/>
        </p:nvGrpSpPr>
        <p:grpSpPr>
          <a:xfrm>
            <a:off x="5718107" y="2371333"/>
            <a:ext cx="3569629" cy="2552373"/>
            <a:chOff x="5718107" y="1434711"/>
            <a:chExt cx="3569629" cy="2552373"/>
          </a:xfrm>
        </p:grpSpPr>
        <p:pic>
          <p:nvPicPr>
            <p:cNvPr id="35" name="Image 34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111" t="6128" r="4349" b="5342"/>
            <a:stretch/>
          </p:blipFill>
          <p:spPr>
            <a:xfrm>
              <a:off x="5734392" y="1487315"/>
              <a:ext cx="3553344" cy="2428868"/>
            </a:xfrm>
            <a:prstGeom prst="rect">
              <a:avLst/>
            </a:prstGeom>
          </p:spPr>
        </p:pic>
        <p:sp>
          <p:nvSpPr>
            <p:cNvPr id="36" name="Rectangle 35"/>
            <p:cNvSpPr/>
            <p:nvPr/>
          </p:nvSpPr>
          <p:spPr>
            <a:xfrm>
              <a:off x="5718107" y="1434711"/>
              <a:ext cx="216024" cy="5566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820471" y="3430424"/>
              <a:ext cx="467265" cy="5566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44" name="Rectangle à coins arrondis 43"/>
          <p:cNvSpPr/>
          <p:nvPr/>
        </p:nvSpPr>
        <p:spPr>
          <a:xfrm>
            <a:off x="7380312" y="1604734"/>
            <a:ext cx="1656184" cy="777600"/>
          </a:xfrm>
          <a:prstGeom prst="roundRect">
            <a:avLst/>
          </a:prstGeom>
          <a:solidFill>
            <a:srgbClr val="D4EFF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Walliser </a:t>
            </a:r>
            <a:r>
              <a:rPr lang="de-DE" sz="1600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Unternehmen </a:t>
            </a:r>
            <a:endParaRPr lang="fr-CH" sz="16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7427166" y="4863926"/>
            <a:ext cx="1716834" cy="777600"/>
          </a:xfrm>
          <a:prstGeom prst="roundRect">
            <a:avLst/>
          </a:prstGeom>
          <a:solidFill>
            <a:srgbClr val="D4EFF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Schweizer </a:t>
            </a:r>
            <a:r>
              <a:rPr lang="de-DE" sz="1600" dirty="0" smtClean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Unternehmen </a:t>
            </a:r>
            <a:endParaRPr lang="fr-CH" sz="16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5925078" y="2342569"/>
            <a:ext cx="1440000" cy="777600"/>
          </a:xfrm>
          <a:prstGeom prst="roundRect">
            <a:avLst/>
          </a:prstGeom>
          <a:solidFill>
            <a:srgbClr val="D4EFF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Private </a:t>
            </a:r>
            <a:endParaRPr lang="fr-CH" sz="16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5612003" y="4959544"/>
            <a:ext cx="1731128" cy="777908"/>
          </a:xfrm>
          <a:prstGeom prst="roundRect">
            <a:avLst/>
          </a:prstGeom>
          <a:solidFill>
            <a:srgbClr val="D4EFF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0F4D61"/>
                </a:solidFill>
                <a:latin typeface="Century Gothic" panose="020B0502020202020204" pitchFamily="34" charset="0"/>
                <a:sym typeface="Source Sans Pro Light"/>
              </a:rPr>
              <a:t>Ausländische Unternehmen</a:t>
            </a:r>
            <a:endParaRPr lang="fr-CH" sz="1600" dirty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lèche vers le bas 31"/>
          <p:cNvSpPr/>
          <p:nvPr/>
        </p:nvSpPr>
        <p:spPr>
          <a:xfrm>
            <a:off x="1176311" y="2787945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3" name="Flèche vers le bas 32"/>
          <p:cNvSpPr/>
          <p:nvPr/>
        </p:nvSpPr>
        <p:spPr>
          <a:xfrm rot="10800000">
            <a:off x="1178313" y="470892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4" name="Flèche vers le bas 33"/>
          <p:cNvSpPr/>
          <p:nvPr/>
        </p:nvSpPr>
        <p:spPr>
          <a:xfrm rot="16200000">
            <a:off x="2735836" y="383903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0" name="Flèche vers le bas 39"/>
          <p:cNvSpPr/>
          <p:nvPr/>
        </p:nvSpPr>
        <p:spPr>
          <a:xfrm rot="16200000">
            <a:off x="5181170" y="3839038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5" name="Groupe 4"/>
          <p:cNvGrpSpPr/>
          <p:nvPr/>
        </p:nvGrpSpPr>
        <p:grpSpPr>
          <a:xfrm>
            <a:off x="4922423" y="2777380"/>
            <a:ext cx="517493" cy="706564"/>
            <a:chOff x="4922423" y="2777380"/>
            <a:chExt cx="517493" cy="706564"/>
          </a:xfrm>
        </p:grpSpPr>
        <p:sp>
          <p:nvSpPr>
            <p:cNvPr id="41" name="Flèche vers le bas 40"/>
            <p:cNvSpPr/>
            <p:nvPr/>
          </p:nvSpPr>
          <p:spPr>
            <a:xfrm>
              <a:off x="4922423" y="2777380"/>
              <a:ext cx="517493" cy="706564"/>
            </a:xfrm>
            <a:prstGeom prst="downArrow">
              <a:avLst/>
            </a:prstGeom>
            <a:solidFill>
              <a:srgbClr val="C99E6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930940" y="2827562"/>
              <a:ext cx="43204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32040" y="2952376"/>
              <a:ext cx="43204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04048" y="3068960"/>
              <a:ext cx="43204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6" name="Ellipse 5"/>
          <p:cNvSpPr/>
          <p:nvPr/>
        </p:nvSpPr>
        <p:spPr>
          <a:xfrm>
            <a:off x="6156049" y="2682446"/>
            <a:ext cx="145116" cy="1451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8" name="Ellipse 47"/>
          <p:cNvSpPr/>
          <p:nvPr/>
        </p:nvSpPr>
        <p:spPr>
          <a:xfrm>
            <a:off x="7595236" y="1821912"/>
            <a:ext cx="145116" cy="14511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9" name="Ellipse 48"/>
          <p:cNvSpPr/>
          <p:nvPr/>
        </p:nvSpPr>
        <p:spPr>
          <a:xfrm>
            <a:off x="6615493" y="4221930"/>
            <a:ext cx="145116" cy="1451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0" name="Ellipse 49"/>
          <p:cNvSpPr/>
          <p:nvPr/>
        </p:nvSpPr>
        <p:spPr>
          <a:xfrm>
            <a:off x="7884368" y="3151057"/>
            <a:ext cx="145116" cy="14511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1" name="Ellipse 50"/>
          <p:cNvSpPr/>
          <p:nvPr/>
        </p:nvSpPr>
        <p:spPr>
          <a:xfrm>
            <a:off x="7282050" y="3480321"/>
            <a:ext cx="145116" cy="145116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2" name="Ellipse 51"/>
          <p:cNvSpPr/>
          <p:nvPr/>
        </p:nvSpPr>
        <p:spPr>
          <a:xfrm>
            <a:off x="6781213" y="3698059"/>
            <a:ext cx="145116" cy="1451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3" name="Ellipse 52"/>
          <p:cNvSpPr/>
          <p:nvPr/>
        </p:nvSpPr>
        <p:spPr>
          <a:xfrm>
            <a:off x="5681003" y="5487768"/>
            <a:ext cx="145116" cy="14511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4" name="Ellipse 53"/>
          <p:cNvSpPr/>
          <p:nvPr/>
        </p:nvSpPr>
        <p:spPr>
          <a:xfrm>
            <a:off x="7595236" y="5146303"/>
            <a:ext cx="145116" cy="1451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0" y="519007"/>
            <a:ext cx="9144000" cy="898600"/>
          </a:xfrm>
        </p:spPr>
        <p:txBody>
          <a:bodyPr/>
          <a:lstStyle/>
          <a:p>
            <a:pPr algn="ctr"/>
            <a:r>
              <a:rPr lang="de-DE" dirty="0">
                <a:latin typeface="Century Gothic" panose="020B0502020202020204" pitchFamily="34" charset="0"/>
              </a:rPr>
              <a:t>Anwendungsbereich </a:t>
            </a:r>
            <a:endParaRPr lang="fr-CH" dirty="0">
              <a:latin typeface="Century Gothic" panose="020B0502020202020204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3291434" y="4646040"/>
            <a:ext cx="1459698" cy="868442"/>
          </a:xfrm>
          <a:prstGeom prst="roundRect">
            <a:avLst/>
          </a:prstGeom>
          <a:solidFill>
            <a:srgbClr val="E8D6B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de-CH" sz="1200" dirty="0" smtClean="0">
                <a:solidFill>
                  <a:srgbClr val="0F4D61"/>
                </a:solidFill>
                <a:latin typeface="Century Gothic" panose="020B0502020202020204" pitchFamily="34" charset="0"/>
              </a:rPr>
              <a:t>Vereidigung</a:t>
            </a:r>
          </a:p>
          <a:p>
            <a:r>
              <a:rPr lang="de-CH" sz="1200" dirty="0" smtClean="0">
                <a:solidFill>
                  <a:srgbClr val="0F4D61"/>
                </a:solidFill>
                <a:latin typeface="Century Gothic" panose="020B0502020202020204" pitchFamily="34" charset="0"/>
              </a:rPr>
              <a:t>Gesetzliche Zuständigkeiten</a:t>
            </a:r>
            <a:endParaRPr lang="de-CH" sz="1200" dirty="0" smtClean="0">
              <a:solidFill>
                <a:srgbClr val="0F4D61"/>
              </a:solidFill>
              <a:latin typeface="Century Gothic" panose="020B0502020202020204" pitchFamily="34" charset="0"/>
            </a:endParaRPr>
          </a:p>
        </p:txBody>
      </p:sp>
      <p:sp>
        <p:nvSpPr>
          <p:cNvPr id="55" name="Flèche vers le bas 54"/>
          <p:cNvSpPr/>
          <p:nvPr/>
        </p:nvSpPr>
        <p:spPr>
          <a:xfrm rot="10800000">
            <a:off x="5002748" y="4716912"/>
            <a:ext cx="517493" cy="706564"/>
          </a:xfrm>
          <a:prstGeom prst="downArrow">
            <a:avLst/>
          </a:prstGeom>
          <a:solidFill>
            <a:srgbClr val="C99E67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6" name="Rectangle à coins arrondis 55"/>
          <p:cNvSpPr/>
          <p:nvPr/>
        </p:nvSpPr>
        <p:spPr>
          <a:xfrm>
            <a:off x="3275856" y="5703626"/>
            <a:ext cx="2376000" cy="519188"/>
          </a:xfrm>
          <a:prstGeom prst="roundRect">
            <a:avLst/>
          </a:prstGeom>
          <a:solidFill>
            <a:srgbClr val="0F4D6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600" dirty="0" err="1">
                <a:latin typeface="Century Gothic" panose="020B0502020202020204" pitchFamily="34" charset="0"/>
              </a:rPr>
              <a:t>Kantonales</a:t>
            </a:r>
            <a:r>
              <a:rPr lang="fr-CH" sz="1600" dirty="0">
                <a:latin typeface="Century Gothic" panose="020B0502020202020204" pitchFamily="34" charset="0"/>
              </a:rPr>
              <a:t> </a:t>
            </a:r>
            <a:r>
              <a:rPr lang="fr-CH" sz="1600" dirty="0" err="1">
                <a:latin typeface="Century Gothic" panose="020B0502020202020204" pitchFamily="34" charset="0"/>
              </a:rPr>
              <a:t>Arbeitsgesetz</a:t>
            </a:r>
            <a:r>
              <a:rPr lang="fr-CH" sz="1600" dirty="0">
                <a:latin typeface="Century Gothic" panose="020B0502020202020204" pitchFamily="34" charset="0"/>
              </a:rPr>
              <a:t> </a:t>
            </a:r>
            <a:endParaRPr lang="fr-CH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1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633</Words>
  <Application>Microsoft Office PowerPoint</Application>
  <PresentationFormat>Affichage à l'écran (4:3)</PresentationFormat>
  <Paragraphs>166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Source Sans Pro</vt:lpstr>
      <vt:lpstr>Source Sans Pro Light</vt:lpstr>
      <vt:lpstr>Wingdings</vt:lpstr>
      <vt:lpstr>Thème Office</vt:lpstr>
      <vt:lpstr>Medienkonferenz </vt:lpstr>
      <vt:lpstr>Esther Waeber-Kalbermatten</vt:lpstr>
      <vt:lpstr>Wallis verstärkt die Bekämpfung der Schwarzarbeit</vt:lpstr>
      <vt:lpstr>Wallis verstärkt die Bekämpfung der Schwarzarbeit</vt:lpstr>
      <vt:lpstr>Serge Métrailler</vt:lpstr>
      <vt:lpstr>Die Ursprünge </vt:lpstr>
      <vt:lpstr>Die Partnerbranchen </vt:lpstr>
      <vt:lpstr>Verbandsstruktur </vt:lpstr>
      <vt:lpstr>Anwendungsbereich </vt:lpstr>
      <vt:lpstr>Verbandsziele </vt:lpstr>
      <vt:lpstr>Finanzierung des Verbands </vt:lpstr>
      <vt:lpstr>Nicolas Bolli</vt:lpstr>
      <vt:lpstr>Wallis verstärkt die Bekämpfung der Schwarzarbeit</vt:lpstr>
      <vt:lpstr>Wallis verstärkt die Bekämpfung der Schwarzarbeit</vt:lpstr>
      <vt:lpstr>Jeanny Morard</vt:lpstr>
      <vt:lpstr>Présentation PowerPoint</vt:lpstr>
    </vt:vector>
  </TitlesOfParts>
  <Company>AVE-WBV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Fleur Galloppini</dc:creator>
  <cp:lastModifiedBy>Fleur Galloppini</cp:lastModifiedBy>
  <cp:revision>444</cp:revision>
  <cp:lastPrinted>2016-11-17T16:42:12Z</cp:lastPrinted>
  <dcterms:created xsi:type="dcterms:W3CDTF">2014-05-28T17:26:52Z</dcterms:created>
  <dcterms:modified xsi:type="dcterms:W3CDTF">2016-11-17T17:07:34Z</dcterms:modified>
</cp:coreProperties>
</file>