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0" r:id="rId2"/>
    <p:sldMasterId id="2147483651" r:id="rId3"/>
  </p:sldMasterIdLst>
  <p:notesMasterIdLst>
    <p:notesMasterId r:id="rId5"/>
  </p:notesMasterIdLst>
  <p:handoutMasterIdLst>
    <p:handoutMasterId r:id="rId6"/>
  </p:handoutMasterIdLst>
  <p:sldIdLst>
    <p:sldId id="256" r:id="rId4"/>
  </p:sldIdLst>
  <p:sldSz cx="9144000" cy="6858000" type="screen4x3"/>
  <p:notesSz cx="6864350" cy="9994900"/>
  <p:defaultTextStyle>
    <a:defPPr>
      <a:defRPr lang="fr-C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48">
          <p15:clr>
            <a:srgbClr val="A4A3A4"/>
          </p15:clr>
        </p15:guide>
        <p15:guide id="2" pos="216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99"/>
    <a:srgbClr val="4D4D4D"/>
    <a:srgbClr val="333333"/>
    <a:srgbClr val="E12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138" y="-66"/>
      </p:cViewPr>
      <p:guideLst>
        <p:guide orient="horz" pos="3148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332" tIns="48166" rIns="96332" bIns="48166" numCol="1" anchor="t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332" tIns="48166" rIns="96332" bIns="4816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3250"/>
            <a:ext cx="29749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332" tIns="48166" rIns="96332" bIns="48166" numCol="1" anchor="b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9493250"/>
            <a:ext cx="29749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332" tIns="48166" rIns="96332" bIns="4816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fld id="{4A38B8D5-6B27-46FB-BBE5-2BD98DEB1A90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27478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332" tIns="48166" rIns="96332" bIns="48166" numCol="1" anchor="t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332" tIns="48166" rIns="96332" bIns="4816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749300"/>
            <a:ext cx="4997450" cy="3748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48213"/>
            <a:ext cx="5492750" cy="44973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332" tIns="48166" rIns="96332" bIns="481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noProof="0" smtClean="0"/>
              <a:t>Cliquez pour modifier les styles du texte du masque</a:t>
            </a:r>
          </a:p>
          <a:p>
            <a:pPr lvl="1"/>
            <a:r>
              <a:rPr lang="fr-CH" altLang="fr-FR" noProof="0" smtClean="0"/>
              <a:t>Deuxième niveau</a:t>
            </a:r>
          </a:p>
          <a:p>
            <a:pPr lvl="2"/>
            <a:r>
              <a:rPr lang="fr-CH" altLang="fr-FR" noProof="0" smtClean="0"/>
              <a:t>Troisième niveau</a:t>
            </a:r>
          </a:p>
          <a:p>
            <a:pPr lvl="3"/>
            <a:r>
              <a:rPr lang="fr-CH" altLang="fr-FR" noProof="0" smtClean="0"/>
              <a:t>Quatrième niveau</a:t>
            </a:r>
          </a:p>
          <a:p>
            <a:pPr lvl="4"/>
            <a:r>
              <a:rPr lang="fr-CH" altLang="fr-FR" noProof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3250"/>
            <a:ext cx="29749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332" tIns="48166" rIns="96332" bIns="48166" numCol="1" anchor="b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9493250"/>
            <a:ext cx="2974975" cy="500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332" tIns="48166" rIns="96332" bIns="4816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fld id="{A53EEA32-6D4F-405C-BF90-5FDCDD1F2D92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7282798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fr-CH">
              <a:cs typeface="+mn-c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fr-CH">
              <a:cs typeface="+mn-cs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fr-CH">
              <a:cs typeface="+mn-cs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58800" y="6740525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fr-CH">
              <a:cs typeface="+mn-cs"/>
            </a:endParaRPr>
          </a:p>
        </p:txBody>
      </p:sp>
      <p:pic>
        <p:nvPicPr>
          <p:cNvPr id="8" name="Picture 8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863" y="6081713"/>
            <a:ext cx="7016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9001_14001_gm_f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650" y="6127750"/>
            <a:ext cx="5397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label Valaisex CMJ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27750"/>
            <a:ext cx="5397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0" y="6381750"/>
            <a:ext cx="2087563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 altLang="fr-FR">
              <a:cs typeface="+mn-cs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07950" y="6524625"/>
            <a:ext cx="1944688" cy="228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CH" altLang="fr-FR" sz="900" b="1" noProof="0" dirty="0" smtClean="0">
                <a:cs typeface="+mn-cs"/>
              </a:rPr>
              <a:t>Dienststelle für Landwirtschaft</a:t>
            </a:r>
            <a:endParaRPr lang="de-CH" altLang="fr-FR" sz="900" b="1" noProof="0" dirty="0">
              <a:cs typeface="+mn-cs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1658938"/>
            <a:ext cx="7772400" cy="1082675"/>
          </a:xfrm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/>
          <a:lstStyle>
            <a:lvl1pPr algn="ctr">
              <a:lnSpc>
                <a:spcPct val="170000"/>
              </a:lnSpc>
              <a:defRPr sz="3600"/>
            </a:lvl1pPr>
          </a:lstStyle>
          <a:p>
            <a:pPr lvl="0"/>
            <a:r>
              <a:rPr lang="fr-FR" altLang="fr-FR" noProof="0" smtClean="0"/>
              <a:t>Modifiez le style du titre</a:t>
            </a:r>
            <a:endParaRPr lang="fr-CH" altLang="fr-FR" noProof="0" smtClean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36988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altLang="fr-FR" noProof="0" smtClean="0"/>
              <a:t>Modifiez le style des sous-titres du masque</a:t>
            </a:r>
            <a:endParaRPr lang="fr-CH" altLang="fr-FR" noProof="0" smtClean="0"/>
          </a:p>
        </p:txBody>
      </p:sp>
    </p:spTree>
    <p:extLst>
      <p:ext uri="{BB962C8B-B14F-4D97-AF65-F5344CB8AC3E}">
        <p14:creationId xmlns:p14="http://schemas.microsoft.com/office/powerpoint/2010/main" val="409813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 dirty="0" err="1" smtClean="0"/>
              <a:t>Dienststelle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für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Landwirtschaft</a:t>
            </a:r>
            <a:endParaRPr lang="fr-CH" altLang="fr-F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09F3E-A162-473E-A13F-A856E5157CD3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176331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4975" y="215900"/>
            <a:ext cx="2108200" cy="61658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15900"/>
            <a:ext cx="6175375" cy="61658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Service de l’agriculture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56702-4865-4136-98A7-3B982A368BF6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923569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38F33-FAA6-4835-A474-EBB1D6E3E2DD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74838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2648C-1838-4D06-9A3E-D7CE722BFB95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724317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27E8D-C9D0-4E36-BCCB-CFB194D17EEC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993132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8843D-6FA6-477D-9D58-1BC83182213A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616628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25B2B-94B8-49F8-A763-81686DB3613F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97250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E5C7D-2DEE-41EA-A7D9-0E85F1C05AAA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893836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E6995-5FC4-4D2F-B7AB-98E5AA4F62C1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92173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25F9A-666D-4303-A817-C01BCB70C222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26873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H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fr-FR" noProof="0" dirty="0" smtClean="0"/>
              <a:t>Dienststelle für Landwirtschaft</a:t>
            </a:r>
            <a:endParaRPr lang="de-CH" altLang="fr-FR" noProof="0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5FD44-BD30-46D7-9E6A-141715E97F06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829094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873FC-402E-40B2-B5B9-1AEBF50635D0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861720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0681B-066A-4557-9596-88C66EAA9D8A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29274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59D4C-C247-4C11-9D4C-56746022C7A1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8267081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4EA1F-08F0-4269-A99A-EBD0E1BAB0E0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2286968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CE66A-94D8-4EAB-87E3-894B9F09CCE7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5408052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AA46E-A5F0-4878-82A0-F357220F88E4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788138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2C393-F88F-4C2B-8228-6115A4D137D7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0923466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684A5-9FC7-4041-A3B7-79A5DC0624DB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186881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65315-7DB1-4A05-9063-51103499006C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4948640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73DAB-E422-417B-8532-C3B3AC7CADD7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80287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 dirty="0" err="1" smtClean="0"/>
              <a:t>Dienststelle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für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Landwirtschaft</a:t>
            </a:r>
            <a:endParaRPr lang="fr-CH" altLang="fr-F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F1EF4-FC40-41F0-A3AF-B32718F24346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008526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38BB-7FFC-4C89-8F2D-8EAF121D50FA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6223215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94654-107C-43B0-ABAC-F02DAA64B799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1346103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638A7-FB35-4381-9E00-F561C91B92D2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1005222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AB933-ECAA-4840-B1A5-637A50B61460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636772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 dirty="0" err="1" smtClean="0"/>
              <a:t>Dienststelle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für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Landwirtschaft</a:t>
            </a:r>
            <a:endParaRPr lang="fr-CH" alt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CBDE7-2F00-4CA1-94F4-B670C51B7EAC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184219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 dirty="0" err="1" smtClean="0"/>
              <a:t>Dienststelle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für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Landwirtschaft</a:t>
            </a:r>
            <a:endParaRPr lang="fr-CH" altLang="fr-FR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36F3E-EF16-482E-BF9B-52544BEC739F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227726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 dirty="0" err="1" smtClean="0"/>
              <a:t>Dienststelle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für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Landwirtschaft</a:t>
            </a:r>
            <a:endParaRPr lang="fr-CH" altLang="fr-F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228F8-BFE5-40C8-93F0-10A4F760AD00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229953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 dirty="0" err="1" smtClean="0"/>
              <a:t>Dienststelle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für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Landwirtschaft</a:t>
            </a:r>
            <a:endParaRPr lang="fr-CH" altLang="fr-FR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E380A-E5C3-4027-8ABE-46E7279E2B39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400660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 dirty="0" err="1" smtClean="0"/>
              <a:t>Dienststelle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für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Landwirtschaft</a:t>
            </a:r>
            <a:endParaRPr lang="fr-CH" alt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9CB2D-0F83-458B-9603-8AA68D7A6354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69734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 dirty="0" err="1" smtClean="0"/>
              <a:t>Dienststelle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für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Landwirtschaft</a:t>
            </a:r>
            <a:endParaRPr lang="fr-CH" alt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E8B51-A5A4-47EB-B7A1-E472B3E28007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701938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fr-CH"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15900"/>
            <a:ext cx="8435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altLang="fr-FR" smtClean="0"/>
              <a:t>Cliquez pour modifier le style du titre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dirty="0" smtClean="0"/>
              <a:t>Cliquez pour modifier les styles </a:t>
            </a:r>
          </a:p>
          <a:p>
            <a:pPr lvl="1"/>
            <a:r>
              <a:rPr lang="fr-CH" altLang="fr-FR" dirty="0" smtClean="0"/>
              <a:t>Deuxième niveau</a:t>
            </a:r>
          </a:p>
          <a:p>
            <a:pPr lvl="2"/>
            <a:r>
              <a:rPr lang="fr-CH" altLang="fr-FR" dirty="0" smtClean="0"/>
              <a:t>Troisième niveau</a:t>
            </a:r>
          </a:p>
          <a:p>
            <a:pPr lvl="3"/>
            <a:r>
              <a:rPr lang="fr-CH" altLang="fr-FR" dirty="0" smtClean="0"/>
              <a:t>Quatrième niveau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fr-CH">
              <a:cs typeface="+mn-cs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fr-CH"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6250" y="6521450"/>
            <a:ext cx="7616825" cy="2889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r>
              <a:rPr lang="de-CH" altLang="fr-FR" noProof="0" dirty="0" smtClean="0"/>
              <a:t>Dienststelle für Landwirtschaft</a:t>
            </a:r>
            <a:endParaRPr lang="de-CH" altLang="fr-FR" noProof="0" dirty="0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558800" y="6740525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fr-CH">
              <a:cs typeface="+mn-cs"/>
            </a:endParaRPr>
          </a:p>
        </p:txBody>
      </p:sp>
      <p:pic>
        <p:nvPicPr>
          <p:cNvPr id="1033" name="Picture 20" descr="log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450" y="6083300"/>
            <a:ext cx="7016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" y="6681788"/>
            <a:ext cx="4318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FE59A4EE-2EB7-4F8B-95D4-82930937C42A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  <p:pic>
        <p:nvPicPr>
          <p:cNvPr id="1035" name="Picture 21" descr="9001_14001_gm_f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650" y="6142038"/>
            <a:ext cx="5397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22" descr="label Valaisex CMJN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161088"/>
            <a:ext cx="5397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rgbClr val="E1282B"/>
          </a:solidFill>
          <a:latin typeface="+mn-lt"/>
        </a:defRPr>
      </a:lvl2pPr>
      <a:lvl3pPr marL="1143000" indent="-220663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7"/>
        </a:buBlip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les styles du texte du masque</a:t>
            </a:r>
          </a:p>
          <a:p>
            <a:pPr lvl="1"/>
            <a:r>
              <a:rPr lang="fr-CH" altLang="fr-FR" smtClean="0"/>
              <a:t>Deuxième niveau</a:t>
            </a:r>
          </a:p>
          <a:p>
            <a:pPr lvl="2"/>
            <a:r>
              <a:rPr lang="fr-CH" altLang="fr-FR" smtClean="0"/>
              <a:t>Troisième niveau</a:t>
            </a:r>
          </a:p>
          <a:p>
            <a:pPr lvl="3"/>
            <a:r>
              <a:rPr lang="fr-CH" altLang="fr-FR" smtClean="0"/>
              <a:t>Quatrième niveau</a:t>
            </a:r>
          </a:p>
          <a:p>
            <a:pPr lvl="4"/>
            <a:r>
              <a:rPr lang="fr-CH" altLang="fr-FR" smtClean="0"/>
              <a:t>Cinquième niveau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77324369-9C53-4A2A-B958-AE31EF31551A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les styles du texte du masque</a:t>
            </a:r>
          </a:p>
          <a:p>
            <a:pPr lvl="1"/>
            <a:r>
              <a:rPr lang="fr-CH" altLang="fr-FR" smtClean="0"/>
              <a:t>Deuxième niveau</a:t>
            </a:r>
          </a:p>
          <a:p>
            <a:pPr lvl="2"/>
            <a:r>
              <a:rPr lang="fr-CH" altLang="fr-FR" smtClean="0"/>
              <a:t>Troisième niveau</a:t>
            </a:r>
          </a:p>
          <a:p>
            <a:pPr lvl="3"/>
            <a:r>
              <a:rPr lang="fr-CH" altLang="fr-FR" smtClean="0"/>
              <a:t>Quatrième niveau</a:t>
            </a:r>
          </a:p>
          <a:p>
            <a:pPr lvl="4"/>
            <a:r>
              <a:rPr lang="fr-CH" altLang="fr-FR" smtClean="0"/>
              <a:t>Cinquième niveau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fr-CH" alt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fr-CH" altLang="fr-FR"/>
              <a:t>Nom de la diapositive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96E12895-220A-470A-B364-C033EEC4505B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ioto dents mid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11" b="11850"/>
          <a:stretch>
            <a:fillRect/>
          </a:stretch>
        </p:blipFill>
        <p:spPr bwMode="auto">
          <a:xfrm>
            <a:off x="0" y="115888"/>
            <a:ext cx="9144000" cy="5976937"/>
          </a:xfrm>
          <a:prstGeom prst="rect">
            <a:avLst/>
          </a:prstGeom>
          <a:blipFill dpi="0" rotWithShape="1">
            <a:blip r:embed="rId3" cstate="print">
              <a:alphaModFix amt="67000"/>
            </a:blip>
            <a:srcRect t="13211" b="11850"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11188" y="225425"/>
            <a:ext cx="7056437" cy="10779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de-CH" altLang="fr-FR" sz="3200" b="1" dirty="0" smtClean="0">
                <a:solidFill>
                  <a:srgbClr val="DDDDDD"/>
                </a:solidFill>
                <a:latin typeface="Tahoma" pitchFamily="34" charset="0"/>
                <a:cs typeface="+mn-cs"/>
              </a:rPr>
              <a:t>Kantonale Politik für die Walliser Aprikosen</a:t>
            </a:r>
            <a:endParaRPr lang="de-CH" altLang="fr-FR" sz="3200" b="1" dirty="0">
              <a:solidFill>
                <a:srgbClr val="DDDDDD"/>
              </a:solidFill>
              <a:latin typeface="Tahoma" pitchFamily="34" charset="0"/>
              <a:cs typeface="+mn-cs"/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323850" y="5661025"/>
            <a:ext cx="8280400" cy="0"/>
          </a:xfrm>
          <a:prstGeom prst="line">
            <a:avLst/>
          </a:prstGeom>
          <a:ln w="635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8604250" y="5661025"/>
            <a:ext cx="504825" cy="0"/>
          </a:xfrm>
          <a:prstGeom prst="line">
            <a:avLst/>
          </a:prstGeom>
          <a:ln w="63500">
            <a:solidFill>
              <a:schemeClr val="bg2">
                <a:lumMod val="40000"/>
                <a:lumOff val="6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34925" y="5661025"/>
            <a:ext cx="215900" cy="0"/>
          </a:xfrm>
          <a:prstGeom prst="line">
            <a:avLst/>
          </a:prstGeom>
          <a:ln w="63500">
            <a:solidFill>
              <a:schemeClr val="bg2">
                <a:lumMod val="40000"/>
                <a:lumOff val="6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7956550" y="5805488"/>
            <a:ext cx="719138" cy="3381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/>
        </p:spPr>
        <p:txBody>
          <a:bodyPr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16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fr-CH" dirty="0">
                <a:cs typeface="+mn-cs"/>
              </a:rPr>
              <a:t>2014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323850" y="5589588"/>
            <a:ext cx="0" cy="184150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1979613" y="5589588"/>
            <a:ext cx="0" cy="184150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3635375" y="5589588"/>
            <a:ext cx="0" cy="184150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5292725" y="5589588"/>
            <a:ext cx="0" cy="184150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6948488" y="5589588"/>
            <a:ext cx="0" cy="184150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8316913" y="5589588"/>
            <a:ext cx="0" cy="184150"/>
          </a:xfrm>
          <a:prstGeom prst="line">
            <a:avLst/>
          </a:prstGeom>
          <a:ln w="508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4932363" y="5805488"/>
            <a:ext cx="719137" cy="3381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/>
        </p:spPr>
        <p:txBody>
          <a:bodyPr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16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fr-CH" dirty="0">
                <a:cs typeface="+mn-cs"/>
              </a:rPr>
              <a:t>2005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3276600" y="5805488"/>
            <a:ext cx="719138" cy="3381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/>
        </p:spPr>
        <p:txBody>
          <a:bodyPr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16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fr-CH" dirty="0">
                <a:cs typeface="+mn-cs"/>
              </a:rPr>
              <a:t>2000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-36513" y="5810250"/>
            <a:ext cx="720726" cy="3397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/>
        </p:spPr>
        <p:txBody>
          <a:bodyPr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16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fr-CH" dirty="0">
                <a:cs typeface="+mn-cs"/>
              </a:rPr>
              <a:t>1990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1619250" y="5805488"/>
            <a:ext cx="720725" cy="3381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/>
        </p:spPr>
        <p:txBody>
          <a:bodyPr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16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fr-CH" dirty="0">
                <a:cs typeface="+mn-cs"/>
              </a:rPr>
              <a:t>1995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6588125" y="5805488"/>
            <a:ext cx="720725" cy="3381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/>
        </p:spPr>
        <p:txBody>
          <a:bodyPr>
            <a:spAutoFit/>
          </a:bodyPr>
          <a:lstStyle>
            <a:defPPr>
              <a:defRPr lang="fr-CH"/>
            </a:defPPr>
            <a:lvl1pPr eaLnBrk="1" hangingPunct="1">
              <a:spcBef>
                <a:spcPct val="50000"/>
              </a:spcBef>
              <a:defRPr sz="3200" b="1">
                <a:solidFill>
                  <a:srgbClr val="DDDDDD"/>
                </a:solidFill>
                <a:latin typeface="Tahoma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fr-CH" sz="1600" dirty="0">
                <a:cs typeface="+mn-cs"/>
              </a:rPr>
              <a:t>2010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979613" y="4941888"/>
            <a:ext cx="3671887" cy="215900"/>
          </a:xfrm>
          <a:prstGeom prst="rect">
            <a:avLst/>
          </a:prstGeom>
          <a:solidFill>
            <a:srgbClr val="FFCC99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smtClean="0">
                <a:solidFill>
                  <a:schemeClr val="tx1"/>
                </a:solidFill>
              </a:rPr>
              <a:t>Neubepflanzung der </a:t>
            </a:r>
            <a:r>
              <a:rPr lang="de-CH" sz="1100" dirty="0" err="1" smtClean="0">
                <a:solidFill>
                  <a:schemeClr val="tx1"/>
                </a:solidFill>
              </a:rPr>
              <a:t>Luizet</a:t>
            </a:r>
            <a:r>
              <a:rPr lang="de-CH" sz="1100" dirty="0" smtClean="0">
                <a:solidFill>
                  <a:schemeClr val="tx1"/>
                </a:solidFill>
              </a:rPr>
              <a:t>-Kulturen</a:t>
            </a:r>
            <a:endParaRPr lang="de-CH" sz="11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339975" y="4508500"/>
            <a:ext cx="1079500" cy="360363"/>
          </a:xfrm>
          <a:prstGeom prst="rect">
            <a:avLst/>
          </a:prstGeom>
          <a:solidFill>
            <a:srgbClr val="FFCC99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smtClean="0">
                <a:solidFill>
                  <a:schemeClr val="tx1"/>
                </a:solidFill>
              </a:rPr>
              <a:t>Qualitäts-projekt COST</a:t>
            </a:r>
            <a:endParaRPr lang="de-CH" sz="11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292725" y="3805238"/>
            <a:ext cx="2374900" cy="360362"/>
          </a:xfrm>
          <a:prstGeom prst="rect">
            <a:avLst/>
          </a:prstGeom>
          <a:solidFill>
            <a:srgbClr val="FFCC99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smtClean="0">
                <a:solidFill>
                  <a:schemeClr val="tx1"/>
                </a:solidFill>
              </a:rPr>
              <a:t>Umstellung von Apfelbaum-  auf Aprikosenbaum-Kulturen</a:t>
            </a:r>
            <a:endParaRPr lang="de-CH" sz="11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948488" y="2924175"/>
            <a:ext cx="1079500" cy="504825"/>
          </a:xfrm>
          <a:prstGeom prst="rect">
            <a:avLst/>
          </a:prstGeom>
          <a:solidFill>
            <a:srgbClr val="FFCC99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smtClean="0">
                <a:solidFill>
                  <a:schemeClr val="tx1"/>
                </a:solidFill>
              </a:rPr>
              <a:t>Verbraucher-Studien</a:t>
            </a:r>
            <a:endParaRPr lang="de-CH" sz="11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7740650" y="1916113"/>
            <a:ext cx="860425" cy="504825"/>
          </a:xfrm>
          <a:prstGeom prst="rect">
            <a:avLst/>
          </a:prstGeom>
          <a:solidFill>
            <a:srgbClr val="FFCC99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smtClean="0">
                <a:solidFill>
                  <a:schemeClr val="tx1"/>
                </a:solidFill>
              </a:rPr>
              <a:t>Öko-Bilanz</a:t>
            </a:r>
            <a:endParaRPr lang="de-CH" sz="1100" dirty="0">
              <a:solidFill>
                <a:schemeClr val="tx1"/>
              </a:solidFill>
            </a:endParaRPr>
          </a:p>
        </p:txBody>
      </p:sp>
      <p:sp>
        <p:nvSpPr>
          <p:cNvPr id="73" name="Flèche droite 72"/>
          <p:cNvSpPr/>
          <p:nvPr/>
        </p:nvSpPr>
        <p:spPr>
          <a:xfrm>
            <a:off x="3986213" y="4149725"/>
            <a:ext cx="5122862" cy="388938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89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smtClean="0">
                <a:solidFill>
                  <a:schemeClr val="tx1"/>
                </a:solidFill>
              </a:rPr>
              <a:t>Qualitätsstudie in Zusammenarbeit mit der Universität Bologna (Prof. Costa)</a:t>
            </a:r>
            <a:endParaRPr lang="de-CH" sz="1100" dirty="0">
              <a:solidFill>
                <a:schemeClr val="tx1"/>
              </a:solidFill>
            </a:endParaRPr>
          </a:p>
        </p:txBody>
      </p:sp>
      <p:sp>
        <p:nvSpPr>
          <p:cNvPr id="74" name="Flèche droite 73"/>
          <p:cNvSpPr/>
          <p:nvPr/>
        </p:nvSpPr>
        <p:spPr>
          <a:xfrm>
            <a:off x="6227763" y="3429000"/>
            <a:ext cx="2881312" cy="390525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85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smtClean="0">
                <a:solidFill>
                  <a:schemeClr val="tx1"/>
                </a:solidFill>
              </a:rPr>
              <a:t>Marke Wallis®</a:t>
            </a:r>
            <a:endParaRPr lang="de-CH" sz="1100" dirty="0">
              <a:solidFill>
                <a:schemeClr val="tx1"/>
              </a:solidFill>
            </a:endParaRPr>
          </a:p>
        </p:txBody>
      </p:sp>
      <p:sp>
        <p:nvSpPr>
          <p:cNvPr id="76" name="Flèche droite 75"/>
          <p:cNvSpPr/>
          <p:nvPr/>
        </p:nvSpPr>
        <p:spPr>
          <a:xfrm>
            <a:off x="6948488" y="2276475"/>
            <a:ext cx="2160587" cy="720725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72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smtClean="0">
                <a:solidFill>
                  <a:schemeClr val="tx1"/>
                </a:solidFill>
              </a:rPr>
              <a:t>Kompetenzzentrum für Obstbau</a:t>
            </a:r>
            <a:endParaRPr lang="de-CH" sz="1100" dirty="0">
              <a:solidFill>
                <a:schemeClr val="tx1"/>
              </a:solidFill>
            </a:endParaRPr>
          </a:p>
        </p:txBody>
      </p:sp>
      <p:sp>
        <p:nvSpPr>
          <p:cNvPr id="78" name="Flèche droite 77"/>
          <p:cNvSpPr/>
          <p:nvPr/>
        </p:nvSpPr>
        <p:spPr>
          <a:xfrm>
            <a:off x="7956550" y="1556792"/>
            <a:ext cx="1152525" cy="390525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63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smtClean="0">
                <a:solidFill>
                  <a:schemeClr val="tx1"/>
                </a:solidFill>
              </a:rPr>
              <a:t>Transparenz</a:t>
            </a:r>
            <a:endParaRPr lang="de-CH" sz="1100" dirty="0">
              <a:solidFill>
                <a:schemeClr val="tx1"/>
              </a:solidFill>
            </a:endParaRPr>
          </a:p>
        </p:txBody>
      </p:sp>
      <p:sp>
        <p:nvSpPr>
          <p:cNvPr id="79" name="Flèche droite 78"/>
          <p:cNvSpPr/>
          <p:nvPr/>
        </p:nvSpPr>
        <p:spPr>
          <a:xfrm>
            <a:off x="7956550" y="404664"/>
            <a:ext cx="1152525" cy="720725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42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smtClean="0">
                <a:solidFill>
                  <a:schemeClr val="tx1"/>
                </a:solidFill>
              </a:rPr>
              <a:t>Sortierung nach Reife</a:t>
            </a:r>
            <a:endParaRPr lang="de-CH" sz="1100" dirty="0">
              <a:solidFill>
                <a:schemeClr val="tx1"/>
              </a:solidFill>
            </a:endParaRPr>
          </a:p>
        </p:txBody>
      </p:sp>
      <p:sp>
        <p:nvSpPr>
          <p:cNvPr id="30" name="Flèche droite 29"/>
          <p:cNvSpPr/>
          <p:nvPr/>
        </p:nvSpPr>
        <p:spPr>
          <a:xfrm>
            <a:off x="7956550" y="1124744"/>
            <a:ext cx="1152525" cy="390525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63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err="1" smtClean="0">
                <a:solidFill>
                  <a:schemeClr val="tx1"/>
                </a:solidFill>
              </a:rPr>
              <a:t>App’s</a:t>
            </a:r>
            <a:r>
              <a:rPr lang="de-CH" sz="1100" dirty="0" smtClean="0">
                <a:solidFill>
                  <a:schemeClr val="tx1"/>
                </a:solidFill>
              </a:rPr>
              <a:t> </a:t>
            </a:r>
            <a:r>
              <a:rPr lang="de-CH" sz="1100" dirty="0" err="1" smtClean="0">
                <a:solidFill>
                  <a:schemeClr val="tx1"/>
                </a:solidFill>
              </a:rPr>
              <a:t>InfoVS</a:t>
            </a:r>
            <a:endParaRPr lang="de-CH" sz="1100" dirty="0">
              <a:solidFill>
                <a:schemeClr val="tx1"/>
              </a:solidFill>
            </a:endParaRPr>
          </a:p>
        </p:txBody>
      </p:sp>
      <p:sp>
        <p:nvSpPr>
          <p:cNvPr id="31" name="Flèche droite 30"/>
          <p:cNvSpPr/>
          <p:nvPr/>
        </p:nvSpPr>
        <p:spPr>
          <a:xfrm>
            <a:off x="314325" y="5127625"/>
            <a:ext cx="8794750" cy="388938"/>
          </a:xfrm>
          <a:prstGeom prst="rightArrow">
            <a:avLst/>
          </a:prstGeom>
          <a:gradFill flip="none" rotWithShape="1">
            <a:gsLst>
              <a:gs pos="0">
                <a:srgbClr val="FFCC99"/>
              </a:gs>
              <a:gs pos="100000">
                <a:schemeClr val="bg2">
                  <a:lumMod val="40000"/>
                  <a:lumOff val="60000"/>
                </a:schemeClr>
              </a:gs>
              <a:gs pos="94000">
                <a:srgbClr val="FFCC99"/>
              </a:gs>
            </a:gsLst>
            <a:lin ang="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CH" sz="1100" dirty="0" smtClean="0">
                <a:solidFill>
                  <a:schemeClr val="tx1"/>
                </a:solidFill>
              </a:rPr>
              <a:t>Einführung von neuen Sorten</a:t>
            </a:r>
            <a:endParaRPr lang="de-CH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E_VS_F">
  <a:themeElements>
    <a:clrScheme name="Pré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ésentation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é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MODELE_VS_F</Template>
  <TotalTime>3</TotalTime>
  <Words>52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MODELE_VS_F</vt:lpstr>
      <vt:lpstr>Conception personnalisée</vt:lpstr>
      <vt:lpstr>1_Conception personnalisée</vt:lpstr>
      <vt:lpstr>Présentation PowerPoint</vt:lpstr>
    </vt:vector>
  </TitlesOfParts>
  <Company>Etat du Valais / Staat Wallis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SCI</dc:creator>
  <cp:lastModifiedBy>SCI</cp:lastModifiedBy>
  <cp:revision>25</cp:revision>
  <cp:lastPrinted>2014-08-06T09:04:14Z</cp:lastPrinted>
  <dcterms:created xsi:type="dcterms:W3CDTF">2014-08-05T07:06:11Z</dcterms:created>
  <dcterms:modified xsi:type="dcterms:W3CDTF">2014-08-19T07:28:21Z</dcterms:modified>
</cp:coreProperties>
</file>