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3" r:id="rId3"/>
    <p:sldId id="261" r:id="rId4"/>
    <p:sldId id="262" r:id="rId5"/>
    <p:sldId id="267" r:id="rId6"/>
    <p:sldId id="268" r:id="rId7"/>
    <p:sldId id="265" r:id="rId8"/>
    <p:sldId id="274" r:id="rId9"/>
  </p:sldIdLst>
  <p:sldSz cx="9144000" cy="6858000" type="screen4x3"/>
  <p:notesSz cx="6858000" cy="9144000"/>
  <p:defaultTextStyle>
    <a:defPPr>
      <a:defRPr lang="fr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282B"/>
    <a:srgbClr val="333333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6" autoAdjust="0"/>
    <p:restoredTop sz="94660"/>
  </p:normalViewPr>
  <p:slideViewPr>
    <p:cSldViewPr>
      <p:cViewPr varScale="1">
        <p:scale>
          <a:sx n="115" d="100"/>
          <a:sy n="115" d="100"/>
        </p:scale>
        <p:origin x="12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042EE4-914D-48CF-B4B0-5027AB56A2C3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CH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du texte du masque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  <a:p>
            <a:pPr lvl="4"/>
            <a:r>
              <a:rPr lang="fr-CH" altLang="fr-FR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CH" alt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D5A48B-15F6-4C0F-A451-036659848A63}" type="slidenum">
              <a:rPr lang="fr-CH" altLang="fr-FR"/>
              <a:pPr/>
              <a:t>‹N°›</a:t>
            </a:fld>
            <a:endParaRPr lang="fr-CH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658938"/>
            <a:ext cx="7772400" cy="1082675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3600"/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fr-CH" altLang="fr-FR" noProof="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fr-CH" altLang="fr-FR" noProof="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248" name="Picture 8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863" y="6081713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0E7602-C4FB-4A83-A4DD-A873BE82E9F3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36353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4975" y="215900"/>
            <a:ext cx="2108200" cy="60928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175375" cy="609282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D09C0F-7E6C-4E42-B29C-69C10BA45886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07940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A9CCE1-3E09-40C8-A6B5-46E6EE85392F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256159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14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348EE8-BBF1-49DB-9126-DD2CC121FB74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07317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135437" cy="518318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0" y="1125538"/>
            <a:ext cx="4137025" cy="518318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044337-3585-49E2-B566-E94FE64EB839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256159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9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8A1634-0D44-4F29-858C-CAF232501D55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256159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7E7EA6-131F-49F8-829E-CDEE9AA03727}" type="slidenum">
              <a:rPr lang="fr-CH" altLang="fr-FR"/>
              <a:pPr/>
              <a:t>‹N°›</a:t>
            </a:fld>
            <a:endParaRPr lang="fr-CH" altLang="fr-FR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256159"/>
            <a:ext cx="643271" cy="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47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0FA0CB-2993-42FC-94E1-AA5983A899CD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8635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1A6302-04F5-4F24-B79C-94025BAC4D1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41416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D01DD7-892D-49DE-A0BC-36FFDEE1CA0B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15958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43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424862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0" y="6521450"/>
            <a:ext cx="71913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fr-CH" altLang="fr-FR"/>
              <a:t>Office d'orientation scolaire et professionnelle du Valais romand</a:t>
            </a: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558800" y="6740525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44" name="Picture 20" descr="logo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450" y="6083300"/>
            <a:ext cx="7016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88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fld id="{EB646F21-8219-4466-B34F-BDB7BD68F1F2}" type="slidenum">
              <a:rPr lang="fr-CH" altLang="fr-FR"/>
              <a:pPr/>
              <a:t>‹N°›</a:t>
            </a:fld>
            <a:endParaRPr lang="fr-CH" altLang="fr-FR"/>
          </a:p>
        </p:txBody>
      </p:sp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7667625" y="6308725"/>
          <a:ext cx="698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Photo Editor Photo" r:id="rId15" imgW="2980952" imgH="1790476" progId="MSPhotoEd.3">
                  <p:embed/>
                </p:oleObj>
              </mc:Choice>
              <mc:Fallback>
                <p:oleObj name="Photo Editor Photo" r:id="rId15" imgW="2980952" imgH="1790476" progId="MSPhotoEd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6308725"/>
                        <a:ext cx="698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256159"/>
            <a:ext cx="643271" cy="43859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E1282B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200" kern="1200">
          <a:solidFill>
            <a:srgbClr val="E1282B"/>
          </a:solidFill>
          <a:latin typeface="+mn-lt"/>
          <a:ea typeface="+mn-ea"/>
          <a:cs typeface="+mn-cs"/>
        </a:defRPr>
      </a:lvl2pPr>
      <a:lvl3pPr marL="1143000" indent="-220663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9"/>
        </a:buBlip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.ch/de/web/bsl/viamia" TargetMode="External"/><Relationship Id="rId2" Type="http://schemas.openxmlformats.org/officeDocument/2006/relationships/hyperlink" Target="http://www.viamia.c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908720"/>
            <a:ext cx="2016224" cy="1374698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055506"/>
            <a:ext cx="7772400" cy="733534"/>
          </a:xfrm>
          <a:noFill/>
          <a:ln w="28575"/>
        </p:spPr>
        <p:txBody>
          <a:bodyPr/>
          <a:lstStyle/>
          <a:p>
            <a:pPr>
              <a:lnSpc>
                <a:spcPts val="5000"/>
              </a:lnSpc>
            </a:pPr>
            <a:r>
              <a:rPr lang="fr-CH" altLang="fr-FR" dirty="0" err="1" smtClean="0"/>
              <a:t>Projekt</a:t>
            </a:r>
            <a:r>
              <a:rPr lang="fr-CH" altLang="fr-FR" dirty="0" smtClean="0"/>
              <a:t> </a:t>
            </a:r>
            <a:r>
              <a:rPr lang="fr-CH" altLang="fr-FR" dirty="0" err="1" smtClean="0"/>
              <a:t>viamia</a:t>
            </a:r>
            <a:r>
              <a:rPr lang="fr-CH" altLang="fr-FR" dirty="0" smtClean="0"/>
              <a:t> Wallis</a:t>
            </a:r>
            <a:endParaRPr lang="fr-CH" alt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2254151"/>
            <a:ext cx="8124576" cy="2308324"/>
          </a:xfrm>
        </p:spPr>
        <p:txBody>
          <a:bodyPr/>
          <a:lstStyle/>
          <a:p>
            <a:r>
              <a:rPr lang="de-DE" sz="4800" b="1" dirty="0"/>
              <a:t>Einbettung und </a:t>
            </a:r>
            <a:r>
              <a:rPr lang="de-DE" sz="4800" b="1" dirty="0" smtClean="0"/>
              <a:t>Umsetzung </a:t>
            </a:r>
            <a:r>
              <a:rPr lang="de-DE" sz="4800" b="1" dirty="0"/>
              <a:t>Projekt </a:t>
            </a:r>
            <a:r>
              <a:rPr lang="de-DE" sz="4800" b="1" i="1" dirty="0"/>
              <a:t>“</a:t>
            </a:r>
            <a:r>
              <a:rPr lang="de-DE" sz="4800" b="1" i="1" dirty="0" err="1"/>
              <a:t>viamia</a:t>
            </a:r>
            <a:r>
              <a:rPr lang="de-DE" sz="4800" i="1" dirty="0"/>
              <a:t>“</a:t>
            </a:r>
            <a:endParaRPr lang="fr-CH" sz="4800" i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348EE8-BBF1-49DB-9126-DD2CC121FB74}" type="slidenum">
              <a:rPr lang="fr-CH" altLang="fr-FR" smtClean="0"/>
              <a:pPr/>
              <a:t>2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3330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Politischer</a:t>
            </a:r>
            <a:r>
              <a:rPr lang="fr-CH" dirty="0"/>
              <a:t> </a:t>
            </a:r>
            <a:r>
              <a:rPr lang="fr-CH" dirty="0" err="1"/>
              <a:t>Kontext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125538"/>
            <a:ext cx="7848103" cy="5183187"/>
          </a:xfrm>
        </p:spPr>
        <p:txBody>
          <a:bodyPr/>
          <a:lstStyle/>
          <a:p>
            <a:r>
              <a:rPr lang="fr-CH" dirty="0" err="1"/>
              <a:t>Frühling</a:t>
            </a:r>
            <a:r>
              <a:rPr lang="fr-CH" dirty="0"/>
              <a:t> 2019</a:t>
            </a:r>
          </a:p>
          <a:p>
            <a:pPr marL="630238" lvl="1" indent="-363538"/>
            <a:r>
              <a:rPr lang="de-DE" dirty="0"/>
              <a:t>Europapolitik: Blockierte Verhandlungen Rahmenabkommen/bilaterale Verträge</a:t>
            </a:r>
          </a:p>
          <a:p>
            <a:pPr marL="630238" lvl="1" indent="-363538"/>
            <a:r>
              <a:rPr lang="de-DE" dirty="0"/>
              <a:t>Begrenzungsinitiative SVP fordert Kündigung der Personenfreizügigkeit</a:t>
            </a:r>
          </a:p>
          <a:p>
            <a:pPr marL="630238" lvl="1" indent="-363538"/>
            <a:r>
              <a:rPr lang="de-DE" dirty="0"/>
              <a:t>Haltung Bundesrat und Sozialpartner:</a:t>
            </a:r>
          </a:p>
          <a:p>
            <a:pPr marL="896938" lvl="2" indent="-266700"/>
            <a:r>
              <a:rPr lang="de-DE" sz="1800" dirty="0"/>
              <a:t>Personenfreizügigkeit / bilateraler Weg ist nötig, um Fachkräftebedarf zu decken (demografischer Wandel verschärft Wettbewerb)</a:t>
            </a:r>
          </a:p>
          <a:p>
            <a:pPr marL="896938" lvl="2" indent="-266700"/>
            <a:r>
              <a:rPr lang="de-DE" sz="1800" dirty="0"/>
              <a:t>Schweizer Unternehmen sollen möglichst im Inland rekrutieren</a:t>
            </a:r>
          </a:p>
          <a:p>
            <a:pPr marL="896938" lvl="2" indent="-266700"/>
            <a:r>
              <a:rPr lang="de-DE" sz="1800" dirty="0"/>
              <a:t>Konkurrenzfähigkeit inländischer Arbeitskräfte soll erhöht und die soziale Sicherheit älterer Arbeitnehmerinnen und Arbeitnehmer gestärkt werden</a:t>
            </a:r>
          </a:p>
          <a:p>
            <a:pPr marL="896938" lvl="2" indent="-266700"/>
            <a:r>
              <a:rPr lang="de-DE" sz="1800" dirty="0"/>
              <a:t>Mai 2019: BR-Beschluss von 7 </a:t>
            </a:r>
            <a:r>
              <a:rPr lang="de-DE" sz="1800" dirty="0" err="1"/>
              <a:t>Massnahmen</a:t>
            </a:r>
            <a:r>
              <a:rPr lang="de-DE" sz="1800" dirty="0"/>
              <a:t> unter Federführung von 4 </a:t>
            </a:r>
            <a:r>
              <a:rPr lang="de-DE" sz="1800" dirty="0" smtClean="0"/>
              <a:t>Bundesämtern</a:t>
            </a:r>
            <a:endParaRPr lang="de-DE" sz="1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dirty="0" smtClean="0"/>
              <a:t>Office d'orientation scolaire et professionnelle du Valais romand</a:t>
            </a:r>
            <a:endParaRPr lang="fr-CH" alt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3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58118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/>
              <a:t>Grundsatzelemente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e-DE" sz="2200" dirty="0" err="1"/>
              <a:t>Arbeitnehmende</a:t>
            </a:r>
            <a:r>
              <a:rPr lang="de-DE" sz="2200" dirty="0"/>
              <a:t> ab 40 Jahren sollen schweizweit Zugang zu einer kostenlosen Standortbestimmung haben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Bundessubvention für Pilotprojekte: 6,6 Millionen Franken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Bundessubvention für schweizweite Programme:  30,3 Millionen Franken 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Schlüssel Kostenaufteilung Bund-Kantone (80%-20%)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Zeitrahmen: 2020-2024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Bund definiert Eckdaten </a:t>
            </a:r>
            <a:r>
              <a:rPr lang="de-DE" sz="2200" dirty="0" err="1"/>
              <a:t>gemäss</a:t>
            </a:r>
            <a:r>
              <a:rPr lang="de-DE" sz="2200" dirty="0"/>
              <a:t> BR-Auftrag, organisiert und finanziert übergeordnete Arbeiten, gewährt Subventionen</a:t>
            </a:r>
          </a:p>
          <a:p>
            <a:pPr>
              <a:spcAft>
                <a:spcPts val="600"/>
              </a:spcAft>
            </a:pPr>
            <a:r>
              <a:rPr lang="de-DE" sz="2200" dirty="0"/>
              <a:t>Kantone sorgen für inhaltliche Ausgestaltung, innerkantonale Abstimmung mit bestehenden Angeboten und Umsetzung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4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4807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3846"/>
            <a:ext cx="8435975" cy="523220"/>
          </a:xfrm>
        </p:spPr>
        <p:txBody>
          <a:bodyPr/>
          <a:lstStyle/>
          <a:p>
            <a:r>
              <a:rPr lang="fr-CH" dirty="0" err="1" smtClean="0"/>
              <a:t>Umsetzung</a:t>
            </a:r>
            <a:r>
              <a:rPr lang="fr-CH" dirty="0" smtClean="0"/>
              <a:t>: </a:t>
            </a:r>
            <a:r>
              <a:rPr lang="fr-CH" dirty="0" err="1" smtClean="0"/>
              <a:t>Beratungsprozess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5</a:t>
            </a:fld>
            <a:endParaRPr lang="fr-CH" altLang="fr-FR"/>
          </a:p>
        </p:txBody>
      </p:sp>
      <p:sp>
        <p:nvSpPr>
          <p:cNvPr id="7" name="ZoneTexte 6"/>
          <p:cNvSpPr txBox="1"/>
          <p:nvPr/>
        </p:nvSpPr>
        <p:spPr>
          <a:xfrm>
            <a:off x="1175117" y="1052736"/>
            <a:ext cx="6853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buSzPct val="70000"/>
            </a:pPr>
            <a:r>
              <a:rPr lang="fr-CH" dirty="0" err="1">
                <a:latin typeface="+mn-lt"/>
              </a:rPr>
              <a:t>Standortbestimmung</a:t>
            </a:r>
            <a:r>
              <a:rPr lang="fr-CH" dirty="0">
                <a:latin typeface="+mn-lt"/>
              </a:rPr>
              <a:t> </a:t>
            </a:r>
            <a:r>
              <a:rPr lang="fr-CH" dirty="0" err="1" smtClean="0">
                <a:latin typeface="+mn-lt"/>
              </a:rPr>
              <a:t>Laufbahnressourcen</a:t>
            </a:r>
            <a:endParaRPr lang="fr-CH" dirty="0"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05417" y="1844824"/>
            <a:ext cx="6625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 err="1"/>
              <a:t>Bestimmung</a:t>
            </a:r>
            <a:r>
              <a:rPr lang="fr-CH" dirty="0"/>
              <a:t> </a:t>
            </a:r>
            <a:r>
              <a:rPr lang="fr-CH" dirty="0" err="1"/>
              <a:t>weiterer</a:t>
            </a:r>
            <a:r>
              <a:rPr lang="fr-CH" dirty="0"/>
              <a:t> </a:t>
            </a:r>
            <a:r>
              <a:rPr lang="fr-CH" dirty="0" err="1" smtClean="0"/>
              <a:t>Schritte</a:t>
            </a:r>
            <a:endParaRPr lang="fr-CH" dirty="0"/>
          </a:p>
        </p:txBody>
      </p:sp>
      <p:cxnSp>
        <p:nvCxnSpPr>
          <p:cNvPr id="9" name="Gerade Verbindung mit Pfeil 18">
            <a:extLst>
              <a:ext uri="{FF2B5EF4-FFF2-40B4-BE49-F238E27FC236}">
                <a16:creationId xmlns:a16="http://schemas.microsoft.com/office/drawing/2014/main" id="{99E970A7-5D7A-9947-B930-1603BD57AD8E}"/>
              </a:ext>
            </a:extLst>
          </p:cNvPr>
          <p:cNvCxnSpPr>
            <a:cxnSpLocks/>
          </p:cNvCxnSpPr>
          <p:nvPr/>
        </p:nvCxnSpPr>
        <p:spPr>
          <a:xfrm flipH="1">
            <a:off x="1488706" y="2276872"/>
            <a:ext cx="3083294" cy="369332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21">
            <a:extLst>
              <a:ext uri="{FF2B5EF4-FFF2-40B4-BE49-F238E27FC236}">
                <a16:creationId xmlns:a16="http://schemas.microsoft.com/office/drawing/2014/main" id="{F153C0F1-76ED-394A-9E12-1C3BFE96F5B0}"/>
              </a:ext>
            </a:extLst>
          </p:cNvPr>
          <p:cNvCxnSpPr>
            <a:cxnSpLocks/>
          </p:cNvCxnSpPr>
          <p:nvPr/>
        </p:nvCxnSpPr>
        <p:spPr>
          <a:xfrm>
            <a:off x="4572000" y="2276872"/>
            <a:ext cx="2947738" cy="339517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4">
            <a:extLst>
              <a:ext uri="{FF2B5EF4-FFF2-40B4-BE49-F238E27FC236}">
                <a16:creationId xmlns:a16="http://schemas.microsoft.com/office/drawing/2014/main" id="{ACC528BD-4B8E-BE40-A4B1-4BD8DEC597BD}"/>
              </a:ext>
            </a:extLst>
          </p:cNvPr>
          <p:cNvCxnSpPr/>
          <p:nvPr/>
        </p:nvCxnSpPr>
        <p:spPr>
          <a:xfrm>
            <a:off x="1488175" y="2646204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4">
            <a:extLst>
              <a:ext uri="{FF2B5EF4-FFF2-40B4-BE49-F238E27FC236}">
                <a16:creationId xmlns:a16="http://schemas.microsoft.com/office/drawing/2014/main" id="{ACC528BD-4B8E-BE40-A4B1-4BD8DEC597BD}"/>
              </a:ext>
            </a:extLst>
          </p:cNvPr>
          <p:cNvCxnSpPr/>
          <p:nvPr/>
        </p:nvCxnSpPr>
        <p:spPr>
          <a:xfrm>
            <a:off x="7519738" y="2636912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444915" y="3068960"/>
            <a:ext cx="2086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dirty="0" err="1"/>
              <a:t>Abschluss</a:t>
            </a:r>
            <a:r>
              <a:rPr lang="fr-CH" dirty="0"/>
              <a:t> der </a:t>
            </a:r>
            <a:r>
              <a:rPr lang="fr-CH" dirty="0" err="1"/>
              <a:t>Zusammenarbeit</a:t>
            </a:r>
            <a:r>
              <a:rPr lang="fr-CH" dirty="0"/>
              <a:t>?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156175" y="3081734"/>
            <a:ext cx="273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de-DE" dirty="0"/>
              <a:t>Weiterführen der Potentialabklärung und Laufbahnberatung?</a:t>
            </a:r>
          </a:p>
        </p:txBody>
      </p:sp>
      <p:cxnSp>
        <p:nvCxnSpPr>
          <p:cNvPr id="16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1488175" y="3721816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79512" y="407707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dirty="0" err="1"/>
              <a:t>Handlungsempfehlungen</a:t>
            </a:r>
            <a:endParaRPr lang="fr-CH" dirty="0"/>
          </a:p>
        </p:txBody>
      </p:sp>
      <p:cxnSp>
        <p:nvCxnSpPr>
          <p:cNvPr id="18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1488175" y="4513904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6156176" y="4377878"/>
            <a:ext cx="273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de-DE" dirty="0"/>
              <a:t>Erhaltung /Förderung der Arbeitsmarktfähigkeit (GUIDE-Modell)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32234" y="4869160"/>
            <a:ext cx="236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b="1" dirty="0" err="1"/>
              <a:t>Beratungsbericht</a:t>
            </a:r>
            <a:endParaRPr lang="fr-CH" b="1" dirty="0"/>
          </a:p>
        </p:txBody>
      </p:sp>
      <p:cxnSp>
        <p:nvCxnSpPr>
          <p:cNvPr id="22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7530296" y="4000280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7530296" y="5305992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6300192" y="5651956"/>
            <a:ext cx="236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7531100" algn="ctr"/>
              </a:tabLst>
            </a:pPr>
            <a:r>
              <a:rPr lang="fr-CH" b="1" dirty="0" err="1"/>
              <a:t>Beratungsbericht</a:t>
            </a:r>
            <a:endParaRPr lang="fr-CH" b="1" dirty="0"/>
          </a:p>
        </p:txBody>
      </p:sp>
      <p:cxnSp>
        <p:nvCxnSpPr>
          <p:cNvPr id="25" name="Gerade Verbindung mit Pfeil 16">
            <a:extLst>
              <a:ext uri="{FF2B5EF4-FFF2-40B4-BE49-F238E27FC236}">
                <a16:creationId xmlns:a16="http://schemas.microsoft.com/office/drawing/2014/main" id="{826A8AB1-9BD5-BF48-AB91-4E5D0072AB01}"/>
              </a:ext>
            </a:extLst>
          </p:cNvPr>
          <p:cNvCxnSpPr/>
          <p:nvPr/>
        </p:nvCxnSpPr>
        <p:spPr>
          <a:xfrm>
            <a:off x="4594989" y="1561576"/>
            <a:ext cx="0" cy="35525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Bertungsstruktur</a:t>
            </a:r>
            <a:r>
              <a:rPr lang="fr-CH" dirty="0" smtClean="0"/>
              <a:t>: GUIDE-</a:t>
            </a:r>
            <a:r>
              <a:rPr lang="fr-CH" dirty="0" err="1" smtClean="0"/>
              <a:t>Modell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4008" y="1036638"/>
            <a:ext cx="4249167" cy="5183187"/>
          </a:xfrm>
        </p:spPr>
        <p:txBody>
          <a:bodyPr/>
          <a:lstStyle/>
          <a:p>
            <a:pPr marL="0" indent="0">
              <a:buNone/>
            </a:pPr>
            <a:r>
              <a:rPr lang="fr-CH" dirty="0" err="1">
                <a:solidFill>
                  <a:srgbClr val="E1282B"/>
                </a:solidFill>
              </a:rPr>
              <a:t>Standortbestimmung</a:t>
            </a:r>
            <a:r>
              <a:rPr lang="fr-CH" dirty="0">
                <a:solidFill>
                  <a:srgbClr val="E1282B"/>
                </a:solidFill>
              </a:rPr>
              <a:t> </a:t>
            </a:r>
            <a:r>
              <a:rPr lang="fr-CH" dirty="0" err="1">
                <a:solidFill>
                  <a:srgbClr val="E1282B"/>
                </a:solidFill>
              </a:rPr>
              <a:t>Laufbahnressourcen</a:t>
            </a:r>
            <a:endParaRPr lang="fr-CH" dirty="0">
              <a:solidFill>
                <a:srgbClr val="E1282B"/>
              </a:solidFill>
            </a:endParaRPr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/>
          </a:p>
          <a:p>
            <a:pPr marL="620713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b="1" dirty="0"/>
              <a:t>G</a:t>
            </a:r>
            <a:r>
              <a:rPr lang="en-US" dirty="0"/>
              <a:t>AP</a:t>
            </a:r>
          </a:p>
          <a:p>
            <a:pPr marL="620713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b="1" dirty="0"/>
              <a:t>U</a:t>
            </a:r>
            <a:r>
              <a:rPr lang="en-US" dirty="0"/>
              <a:t>nderstanding and </a:t>
            </a:r>
            <a:r>
              <a:rPr lang="en-US" b="1" dirty="0"/>
              <a:t>I</a:t>
            </a:r>
            <a:r>
              <a:rPr lang="en-US" dirty="0"/>
              <a:t>mproving</a:t>
            </a:r>
          </a:p>
          <a:p>
            <a:pPr marL="620713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b="1" dirty="0"/>
              <a:t>D</a:t>
            </a:r>
            <a:r>
              <a:rPr lang="en-US" dirty="0"/>
              <a:t>eveloping solutions</a:t>
            </a:r>
          </a:p>
          <a:p>
            <a:pPr marL="620713" indent="0">
              <a:lnSpc>
                <a:spcPts val="3000"/>
              </a:lnSpc>
              <a:spcAft>
                <a:spcPts val="1200"/>
              </a:spcAft>
              <a:buNone/>
            </a:pPr>
            <a:r>
              <a:rPr lang="en-US" b="1" dirty="0"/>
              <a:t>E</a:t>
            </a:r>
            <a:r>
              <a:rPr lang="en-US" dirty="0"/>
              <a:t>xecution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6</a:t>
            </a:fld>
            <a:endParaRPr lang="fr-CH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367333"/>
            <a:ext cx="4621169" cy="4682134"/>
          </a:xfrm>
          <a:prstGeom prst="rect">
            <a:avLst/>
          </a:prstGeom>
        </p:spPr>
      </p:pic>
      <p:sp>
        <p:nvSpPr>
          <p:cNvPr id="9" name="Oval 6">
            <a:extLst>
              <a:ext uri="{FF2B5EF4-FFF2-40B4-BE49-F238E27FC236}">
                <a16:creationId xmlns:a16="http://schemas.microsoft.com/office/drawing/2014/main" id="{22B9959A-C278-F248-AADA-7B7D6C9E7F6D}"/>
              </a:ext>
            </a:extLst>
          </p:cNvPr>
          <p:cNvSpPr/>
          <p:nvPr/>
        </p:nvSpPr>
        <p:spPr>
          <a:xfrm rot="1826085">
            <a:off x="2455497" y="1370114"/>
            <a:ext cx="2667695" cy="1392471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3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23497"/>
            <a:ext cx="8435975" cy="954107"/>
          </a:xfrm>
        </p:spPr>
        <p:txBody>
          <a:bodyPr/>
          <a:lstStyle/>
          <a:p>
            <a:r>
              <a:rPr lang="fr-CH" dirty="0" err="1" smtClean="0"/>
              <a:t>Standortbestimmung</a:t>
            </a:r>
            <a:r>
              <a:rPr lang="fr-CH" dirty="0" smtClean="0"/>
              <a:t> </a:t>
            </a:r>
            <a:r>
              <a:rPr lang="fr-CH" dirty="0" err="1" smtClean="0"/>
              <a:t>Laufbahnressourcen</a:t>
            </a:r>
            <a:r>
              <a:rPr lang="fr-CH" dirty="0" smtClean="0"/>
              <a:t>:</a:t>
            </a:r>
            <a:br>
              <a:rPr lang="fr-CH" dirty="0" smtClean="0"/>
            </a:br>
            <a:r>
              <a:rPr lang="fr-CH" dirty="0" err="1" smtClean="0"/>
              <a:t>Modell</a:t>
            </a:r>
            <a:r>
              <a:rPr lang="fr-CH" dirty="0" smtClean="0"/>
              <a:t> </a:t>
            </a:r>
            <a:r>
              <a:rPr lang="fr-CH" dirty="0" err="1"/>
              <a:t>Arbeitsmarktfähigkeit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125538"/>
            <a:ext cx="4391719" cy="5183187"/>
          </a:xfrm>
        </p:spPr>
        <p:txBody>
          <a:bodyPr/>
          <a:lstStyle/>
          <a:p>
            <a:pPr marL="0" indent="0">
              <a:buNone/>
            </a:pPr>
            <a:endParaRPr lang="fr-CH" dirty="0" smtClean="0"/>
          </a:p>
          <a:p>
            <a:pPr>
              <a:spcAft>
                <a:spcPts val="800"/>
              </a:spcAft>
            </a:pPr>
            <a:r>
              <a:rPr lang="de-DE" dirty="0"/>
              <a:t>Karriere-Ressourcen Fragebogen (CRQ)</a:t>
            </a:r>
          </a:p>
          <a:p>
            <a:pPr>
              <a:spcAft>
                <a:spcPts val="800"/>
              </a:spcAft>
            </a:pPr>
            <a:r>
              <a:rPr lang="de-DE" dirty="0"/>
              <a:t>CV der Kunden/Kundinnen</a:t>
            </a:r>
          </a:p>
          <a:p>
            <a:pPr>
              <a:spcAft>
                <a:spcPts val="800"/>
              </a:spcAft>
            </a:pPr>
            <a:r>
              <a:rPr lang="de-DE" dirty="0"/>
              <a:t>Informationen Arbeitsmarkttrends</a:t>
            </a:r>
          </a:p>
          <a:p>
            <a:pPr>
              <a:spcAft>
                <a:spcPts val="800"/>
              </a:spcAft>
            </a:pPr>
            <a:r>
              <a:rPr lang="de-DE" dirty="0"/>
              <a:t>Zusammenfassendes Gespräch und Gesamtbewertung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dirty="0" smtClean="0"/>
              <a:t>Office d'orientation scolaire et professionnelle du Valais romand</a:t>
            </a:r>
            <a:endParaRPr lang="fr-CH" alt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7</a:t>
            </a:fld>
            <a:endParaRPr lang="fr-CH" alt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7" y="1257773"/>
            <a:ext cx="5141571" cy="425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82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083"/>
            <a:ext cx="8435975" cy="523220"/>
          </a:xfrm>
        </p:spPr>
        <p:txBody>
          <a:bodyPr/>
          <a:lstStyle/>
          <a:p>
            <a:r>
              <a:rPr lang="fr-CH" dirty="0" err="1" smtClean="0"/>
              <a:t>Weitere</a:t>
            </a:r>
            <a:r>
              <a:rPr lang="fr-CH" dirty="0" smtClean="0"/>
              <a:t> </a:t>
            </a:r>
            <a:r>
              <a:rPr lang="fr-CH" dirty="0" err="1" smtClean="0"/>
              <a:t>Informationen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14165"/>
            <a:ext cx="8424862" cy="5183187"/>
          </a:xfrm>
        </p:spPr>
        <p:txBody>
          <a:bodyPr/>
          <a:lstStyle/>
          <a:p>
            <a:r>
              <a:rPr lang="de-DE" dirty="0" smtClean="0">
                <a:hlinkClick r:id="rId2"/>
              </a:rPr>
              <a:t>www.viamia.ch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>
                <a:hlinkClick r:id="rId3"/>
              </a:rPr>
              <a:t>https://</a:t>
            </a:r>
            <a:r>
              <a:rPr lang="de-DE" dirty="0" smtClean="0">
                <a:hlinkClick r:id="rId3"/>
              </a:rPr>
              <a:t>www.vs.ch/de/web/bsl/viamia</a:t>
            </a:r>
            <a:endParaRPr lang="de-DE" dirty="0" smtClean="0"/>
          </a:p>
          <a:p>
            <a:endParaRPr lang="de-DE" dirty="0"/>
          </a:p>
          <a:p>
            <a:r>
              <a:rPr lang="fr-CH" b="1" dirty="0" err="1" smtClean="0"/>
              <a:t>Kontaktpersonnen</a:t>
            </a:r>
            <a:endParaRPr lang="de-CH" b="1" dirty="0"/>
          </a:p>
          <a:p>
            <a:pPr lvl="1"/>
            <a:r>
              <a:rPr lang="de-CH" b="1" dirty="0"/>
              <a:t>Edgar Zurbriggen</a:t>
            </a:r>
            <a:r>
              <a:rPr lang="de-CH" dirty="0"/>
              <a:t>, Direktor der Berufs-, Studien und Laufbahnberatung Oberwallis (BSL), 027 606 95 75</a:t>
            </a:r>
          </a:p>
          <a:p>
            <a:pPr lvl="1"/>
            <a:r>
              <a:rPr lang="fr-FR" b="1" dirty="0" smtClean="0"/>
              <a:t>Lionel </a:t>
            </a:r>
            <a:r>
              <a:rPr lang="fr-FR" b="1" dirty="0" err="1"/>
              <a:t>Clavien</a:t>
            </a:r>
            <a:r>
              <a:rPr lang="fr-FR" dirty="0"/>
              <a:t>, directeur adjoint de l’Office d’orientation scolaire et professionnelle du Valais romand (</a:t>
            </a:r>
            <a:r>
              <a:rPr lang="fr-FR" dirty="0" err="1"/>
              <a:t>OSPVr</a:t>
            </a:r>
            <a:r>
              <a:rPr lang="fr-FR" dirty="0"/>
              <a:t>), 027 606 45 06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fr-CH" sz="1000" dirty="0" smtClean="0"/>
          </a:p>
          <a:p>
            <a:pPr marL="0" indent="0">
              <a:buNone/>
            </a:pPr>
            <a:endParaRPr lang="fr-CH" sz="1200" dirty="0"/>
          </a:p>
          <a:p>
            <a:pPr marL="0" indent="0">
              <a:buNone/>
            </a:pPr>
            <a:endParaRPr lang="fr-CH" sz="1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CH" altLang="fr-FR" smtClean="0"/>
              <a:t>Office d'orientation scolaire et professionnelle du Valais romand</a:t>
            </a:r>
            <a:endParaRPr lang="fr-CH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A9CCE1-3E09-40C8-A6B5-46E6EE85392F}" type="slidenum">
              <a:rPr lang="fr-CH" altLang="fr-FR" smtClean="0"/>
              <a:pPr/>
              <a:t>8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641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ppt_osp">
  <a:themeElements>
    <a:clrScheme name="modele_ppt_os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e_ppt_os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ele_ppt_os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modele_ppt_cio</Template>
  <TotalTime>0</TotalTime>
  <Words>318</Words>
  <Application>Microsoft Office PowerPoint</Application>
  <PresentationFormat>Affichage à l'écran (4:3)</PresentationFormat>
  <Paragraphs>68</Paragraphs>
  <Slides>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modele_ppt_osp</vt:lpstr>
      <vt:lpstr>Photo Editor Photo</vt:lpstr>
      <vt:lpstr>Projekt viamia Wallis</vt:lpstr>
      <vt:lpstr>Einbettung und Umsetzung Projekt “viamia“</vt:lpstr>
      <vt:lpstr>Politischer Kontext</vt:lpstr>
      <vt:lpstr>Grundsatzelemente</vt:lpstr>
      <vt:lpstr>Umsetzung: Beratungsprozess</vt:lpstr>
      <vt:lpstr>Bertungsstruktur: GUIDE-Modell</vt:lpstr>
      <vt:lpstr>Standortbestimmung Laufbahnressourcen: Modell Arbeitsmarktfähigkeit</vt:lpstr>
      <vt:lpstr>Weitere Informationen</vt:lpstr>
    </vt:vector>
  </TitlesOfParts>
  <Company>Etat du Valais - Staat Wallis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EN MAJUSCULES ARIAL 36 ROUGE</dc:title>
  <dc:creator>Ines BELLO</dc:creator>
  <cp:lastModifiedBy>Claude POTTIER</cp:lastModifiedBy>
  <cp:revision>26</cp:revision>
  <dcterms:created xsi:type="dcterms:W3CDTF">2020-11-03T09:43:18Z</dcterms:created>
  <dcterms:modified xsi:type="dcterms:W3CDTF">2021-01-12T07:56:32Z</dcterms:modified>
</cp:coreProperties>
</file>