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4" r:id="rId2"/>
    <p:sldId id="294" r:id="rId3"/>
    <p:sldId id="295" r:id="rId4"/>
    <p:sldId id="307" r:id="rId5"/>
    <p:sldId id="308" r:id="rId6"/>
    <p:sldId id="301" r:id="rId7"/>
    <p:sldId id="345" r:id="rId8"/>
    <p:sldId id="346" r:id="rId9"/>
    <p:sldId id="311" r:id="rId10"/>
    <p:sldId id="344" r:id="rId11"/>
    <p:sldId id="343" r:id="rId12"/>
  </p:sldIdLst>
  <p:sldSz cx="13439775" cy="7559675"/>
  <p:notesSz cx="9869488" cy="6738938"/>
  <p:defaultTextStyle>
    <a:defPPr>
      <a:defRPr lang="it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03238" indent="-460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06475" indent="-920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511300" indent="-139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014538" indent="-1857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rtenleib Gilda" initials="S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4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54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6778" cy="338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0426" y="1"/>
            <a:ext cx="4276778" cy="338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0ECFA7-2365-471F-9C9E-18604AACC484}" type="datetimeFigureOut">
              <a:rPr lang="it-CH"/>
              <a:pPr>
                <a:defRPr/>
              </a:pPr>
              <a:t>21.01.2022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0822"/>
            <a:ext cx="4276778" cy="338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426" y="6400822"/>
            <a:ext cx="4276778" cy="338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FF88F6-1A43-4A25-A997-7565E2A6623F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60282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6778" cy="338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1"/>
            <a:ext cx="4276778" cy="338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62709A-5A8D-4554-AEFC-1D3F3B9C112C}" type="datetimeFigureOut">
              <a:rPr lang="it-CH"/>
              <a:pPr>
                <a:defRPr/>
              </a:pPr>
              <a:t>21.01.2022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C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49" y="3243114"/>
            <a:ext cx="7895590" cy="2653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0822"/>
            <a:ext cx="4276778" cy="338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400822"/>
            <a:ext cx="4276778" cy="338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37DBE2-B559-44FB-929F-E23F33454273}" type="slidenum">
              <a:rPr lang="it-CH"/>
              <a:pPr>
                <a:defRPr/>
              </a:pPr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81412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4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45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2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2402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3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1917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6298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5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7394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6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2000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7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13939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8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3152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9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6522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7DBE2-B559-44FB-929F-E23F33454273}" type="slidenum">
              <a:rPr lang="it-CH" smtClean="0"/>
              <a:pPr>
                <a:defRPr/>
              </a:pPr>
              <a:t>10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9137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669088"/>
            <a:ext cx="890588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999" y="1350000"/>
            <a:ext cx="9900000" cy="322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C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879773" y="4572000"/>
            <a:ext cx="9900000" cy="19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ts val="1800"/>
              </a:lnSpc>
              <a:buFont typeface=".AppleSystemUIFont" charset="-120"/>
              <a:buChar char="●"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ts val="1800"/>
              </a:lnSpc>
              <a:buFont typeface=".AppleSystemUIFont" charset="-120"/>
              <a:buChar char="●"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ts val="1800"/>
              </a:lnSpc>
              <a:buFont typeface=".AppleSystemUIFont" charset="-120"/>
              <a:buChar char="●"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ts val="1800"/>
              </a:lnSpc>
              <a:buFont typeface=".AppleSystemUIFont" charset="-120"/>
              <a:buChar char="●"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20797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senz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/>
          <p:cNvSpPr>
            <a:spLocks noGrp="1"/>
          </p:cNvSpPr>
          <p:nvPr>
            <p:ph sz="quarter" idx="12"/>
          </p:nvPr>
        </p:nvSpPr>
        <p:spPr>
          <a:xfrm>
            <a:off x="2879773" y="1331999"/>
            <a:ext cx="4860000" cy="51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7919376" y="1331999"/>
            <a:ext cx="4860000" cy="51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CH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</p:spTree>
    <p:extLst>
      <p:ext uri="{BB962C8B-B14F-4D97-AF65-F5344CB8AC3E}">
        <p14:creationId xmlns:p14="http://schemas.microsoft.com/office/powerpoint/2010/main" val="163272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2879771" y="1296000"/>
            <a:ext cx="990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kzidenz-Grotesk Pro Regular" panose="02000503030000020003" pitchFamily="50" charset="0"/>
              </a:defRPr>
            </a:lvl2pPr>
            <a:lvl3pPr>
              <a:defRPr sz="1500">
                <a:latin typeface="Akzidenz-Grotesk Pro Regular" panose="02000503030000020003" pitchFamily="50" charset="0"/>
              </a:defRPr>
            </a:lvl3pPr>
            <a:lvl4pPr>
              <a:defRPr sz="1500">
                <a:latin typeface="Akzidenz-Grotesk Pro Regular" panose="02000503030000020003" pitchFamily="50" charset="0"/>
              </a:defRPr>
            </a:lvl4pPr>
            <a:lvl5pPr>
              <a:defRPr sz="1500">
                <a:latin typeface="Akzidenz-Grotesk Pro Regular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879772" y="1620000"/>
            <a:ext cx="9900000" cy="46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SzPct val="125000"/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23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38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-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54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69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</p:spTree>
    <p:extLst>
      <p:ext uri="{BB962C8B-B14F-4D97-AF65-F5344CB8AC3E}">
        <p14:creationId xmlns:p14="http://schemas.microsoft.com/office/powerpoint/2010/main" val="98093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 puntato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2879771" y="1296000"/>
            <a:ext cx="990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kzidenz-Grotesk Pro Regular" panose="02000503030000020003" pitchFamily="50" charset="0"/>
              </a:defRPr>
            </a:lvl2pPr>
            <a:lvl3pPr>
              <a:defRPr sz="1500">
                <a:latin typeface="Akzidenz-Grotesk Pro Regular" panose="02000503030000020003" pitchFamily="50" charset="0"/>
              </a:defRPr>
            </a:lvl3pPr>
            <a:lvl4pPr>
              <a:defRPr sz="1500">
                <a:latin typeface="Akzidenz-Grotesk Pro Regular" panose="02000503030000020003" pitchFamily="50" charset="0"/>
              </a:defRPr>
            </a:lvl4pPr>
            <a:lvl5pPr>
              <a:defRPr sz="1500">
                <a:latin typeface="Akzidenz-Grotesk Pro Regular" panose="02000503030000020003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879772" y="1620000"/>
            <a:ext cx="9900000" cy="4679950"/>
          </a:xfrm>
          <a:prstGeom prst="rect">
            <a:avLst/>
          </a:prstGeom>
        </p:spPr>
        <p:txBody>
          <a:bodyPr lIns="0" tIns="0" rIns="0" bIns="0"/>
          <a:lstStyle>
            <a:lvl1pPr marL="285760" indent="-285760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23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-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80" indent="-285750">
              <a:lnSpc>
                <a:spcPts val="1800"/>
              </a:lnSpc>
              <a:buSzPct val="125000"/>
              <a:buFont typeface=".AppleSystemUIFont" charset="-120"/>
              <a:buChar char="-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54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69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</p:spTree>
    <p:extLst>
      <p:ext uri="{BB962C8B-B14F-4D97-AF65-F5344CB8AC3E}">
        <p14:creationId xmlns:p14="http://schemas.microsoft.com/office/powerpoint/2010/main" val="164936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 puntato senz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879772" y="1296000"/>
            <a:ext cx="9900000" cy="52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SzPct val="125000"/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23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38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-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54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69" indent="-228608">
              <a:lnSpc>
                <a:spcPts val="1800"/>
              </a:lnSpc>
              <a:buSzPct val="125000"/>
              <a:buFont typeface="Arial" panose="020B0604020202020204" pitchFamily="34" charset="0"/>
              <a:buChar char="●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</p:spTree>
    <p:extLst>
      <p:ext uri="{BB962C8B-B14F-4D97-AF65-F5344CB8AC3E}">
        <p14:creationId xmlns:p14="http://schemas.microsoft.com/office/powerpoint/2010/main" val="348630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0972800" y="3173413"/>
            <a:ext cx="16462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CH" altLang="it-CH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2879771" y="1296000"/>
            <a:ext cx="990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kzidenz-Grotesk Pro Regular" panose="02000503030000020003" pitchFamily="50" charset="0"/>
              </a:defRPr>
            </a:lvl2pPr>
            <a:lvl3pPr>
              <a:defRPr sz="1500">
                <a:latin typeface="Akzidenz-Grotesk Pro Regular" panose="02000503030000020003" pitchFamily="50" charset="0"/>
              </a:defRPr>
            </a:lvl3pPr>
            <a:lvl4pPr>
              <a:defRPr sz="1500">
                <a:latin typeface="Akzidenz-Grotesk Pro Regular" panose="02000503030000020003" pitchFamily="50" charset="0"/>
              </a:defRPr>
            </a:lvl4pPr>
            <a:lvl5pPr>
              <a:defRPr sz="1500">
                <a:latin typeface="Akzidenz-Grotesk Pro Regular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15"/>
          </p:nvPr>
        </p:nvSpPr>
        <p:spPr>
          <a:xfrm>
            <a:off x="2879772" y="1620000"/>
            <a:ext cx="7560000" cy="4860000"/>
          </a:xfrm>
          <a:prstGeom prst="rect">
            <a:avLst/>
          </a:prstGeom>
        </p:spPr>
      </p:sp>
      <p:sp>
        <p:nvSpPr>
          <p:cNvPr id="7" name="Text Placeholder 6" descr="Image caption title.&#10;Image caption.&#10;" title="Using images"/>
          <p:cNvSpPr>
            <a:spLocks noGrp="1"/>
          </p:cNvSpPr>
          <p:nvPr>
            <p:ph type="body" sz="quarter" idx="16"/>
          </p:nvPr>
        </p:nvSpPr>
        <p:spPr>
          <a:xfrm>
            <a:off x="10620000" y="1620000"/>
            <a:ext cx="2160000" cy="4860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 lvl="0"/>
            <a:endParaRPr lang="it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</p:spTree>
    <p:extLst>
      <p:ext uri="{BB962C8B-B14F-4D97-AF65-F5344CB8AC3E}">
        <p14:creationId xmlns:p14="http://schemas.microsoft.com/office/powerpoint/2010/main" val="30655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ien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0972800" y="3173413"/>
            <a:ext cx="16462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CH" altLang="it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idx="15"/>
          </p:nvPr>
        </p:nvSpPr>
        <p:spPr>
          <a:xfrm>
            <a:off x="2879772" y="1440000"/>
            <a:ext cx="9900000" cy="504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5968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magini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/>
          <p:cNvSpPr>
            <a:spLocks noGrp="1"/>
          </p:cNvSpPr>
          <p:nvPr>
            <p:ph type="pic" idx="15"/>
          </p:nvPr>
        </p:nvSpPr>
        <p:spPr>
          <a:xfrm>
            <a:off x="2879772" y="1620000"/>
            <a:ext cx="4860000" cy="3168000"/>
          </a:xfrm>
          <a:prstGeom prst="rect">
            <a:avLst/>
          </a:prstGeom>
        </p:spPr>
      </p:sp>
      <p:sp>
        <p:nvSpPr>
          <p:cNvPr id="9" name="Picture Placeholder 1"/>
          <p:cNvSpPr>
            <a:spLocks noGrp="1"/>
          </p:cNvSpPr>
          <p:nvPr>
            <p:ph type="pic" idx="16"/>
          </p:nvPr>
        </p:nvSpPr>
        <p:spPr>
          <a:xfrm>
            <a:off x="7919771" y="1620000"/>
            <a:ext cx="4860000" cy="3168000"/>
          </a:xfrm>
          <a:prstGeom prst="rect">
            <a:avLst/>
          </a:prstGeom>
        </p:spPr>
      </p:sp>
      <p:sp>
        <p:nvSpPr>
          <p:cNvPr id="10" name="Text Placeholder 6" descr="Image caption title.&#10;Image caption.&#10;" title="Using images"/>
          <p:cNvSpPr>
            <a:spLocks noGrp="1"/>
          </p:cNvSpPr>
          <p:nvPr>
            <p:ph type="body" sz="quarter" idx="17"/>
          </p:nvPr>
        </p:nvSpPr>
        <p:spPr>
          <a:xfrm>
            <a:off x="2879772" y="4932000"/>
            <a:ext cx="4860000" cy="15480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+mn-lt"/>
              </a:defRPr>
            </a:lvl1pPr>
          </a:lstStyle>
          <a:p>
            <a:pPr lvl="0"/>
            <a:endParaRPr lang="it-CH" dirty="0"/>
          </a:p>
        </p:txBody>
      </p:sp>
      <p:sp>
        <p:nvSpPr>
          <p:cNvPr id="11" name="Text Placeholder 6" descr="Image caption title.&#10;Image caption.&#10;" title="Using images"/>
          <p:cNvSpPr>
            <a:spLocks noGrp="1"/>
          </p:cNvSpPr>
          <p:nvPr>
            <p:ph type="body" sz="quarter" idx="18"/>
          </p:nvPr>
        </p:nvSpPr>
        <p:spPr>
          <a:xfrm>
            <a:off x="7919771" y="4932000"/>
            <a:ext cx="4860000" cy="15480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+mn-lt"/>
              </a:defRPr>
            </a:lvl1pPr>
          </a:lstStyle>
          <a:p>
            <a:pPr lvl="0"/>
            <a:endParaRPr lang="it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2879771" y="1296000"/>
            <a:ext cx="990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kzidenz-Grotesk Pro Regular" panose="02000503030000020003" pitchFamily="50" charset="0"/>
              </a:defRPr>
            </a:lvl2pPr>
            <a:lvl3pPr>
              <a:defRPr sz="1500">
                <a:latin typeface="Akzidenz-Grotesk Pro Regular" panose="02000503030000020003" pitchFamily="50" charset="0"/>
              </a:defRPr>
            </a:lvl3pPr>
            <a:lvl4pPr>
              <a:defRPr sz="1500">
                <a:latin typeface="Akzidenz-Grotesk Pro Regular" panose="02000503030000020003" pitchFamily="50" charset="0"/>
              </a:defRPr>
            </a:lvl4pPr>
            <a:lvl5pPr>
              <a:defRPr sz="1500">
                <a:latin typeface="Akzidenz-Grotesk Pro Regular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0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magini verica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/>
          <p:cNvSpPr>
            <a:spLocks noGrp="1"/>
          </p:cNvSpPr>
          <p:nvPr>
            <p:ph type="pic" idx="15"/>
          </p:nvPr>
        </p:nvSpPr>
        <p:spPr>
          <a:xfrm>
            <a:off x="2879772" y="1620000"/>
            <a:ext cx="3168000" cy="4860000"/>
          </a:xfrm>
          <a:prstGeom prst="rect">
            <a:avLst/>
          </a:prstGeom>
        </p:spPr>
      </p:sp>
      <p:sp>
        <p:nvSpPr>
          <p:cNvPr id="7" name="Picture Placeholder 1"/>
          <p:cNvSpPr>
            <a:spLocks noGrp="1"/>
          </p:cNvSpPr>
          <p:nvPr>
            <p:ph type="pic" idx="16"/>
          </p:nvPr>
        </p:nvSpPr>
        <p:spPr>
          <a:xfrm>
            <a:off x="7992000" y="1614400"/>
            <a:ext cx="3168000" cy="4860000"/>
          </a:xfrm>
          <a:prstGeom prst="rect">
            <a:avLst/>
          </a:prstGeom>
        </p:spPr>
      </p:sp>
      <p:sp>
        <p:nvSpPr>
          <p:cNvPr id="12" name="Text Placeholder 6" descr="Image caption title.&#10;Image caption.&#10;" title="Using images"/>
          <p:cNvSpPr>
            <a:spLocks noGrp="1"/>
          </p:cNvSpPr>
          <p:nvPr>
            <p:ph type="body" sz="quarter" idx="17" hasCustomPrompt="1"/>
          </p:nvPr>
        </p:nvSpPr>
        <p:spPr>
          <a:xfrm>
            <a:off x="6228000" y="1614400"/>
            <a:ext cx="1440000" cy="4860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800"/>
              </a:lnSpc>
              <a:defRPr>
                <a:latin typeface="+mn-lt"/>
              </a:defRPr>
            </a:lvl1pPr>
          </a:lstStyle>
          <a:p>
            <a:pPr lvl="0"/>
            <a:r>
              <a:rPr lang="it-CH" dirty="0"/>
              <a:t>3rv3rvrv3vvr33rrvrvrvrvrvrvrvrfff</a:t>
            </a:r>
          </a:p>
        </p:txBody>
      </p:sp>
      <p:sp>
        <p:nvSpPr>
          <p:cNvPr id="14" name="Text Placeholder 6" descr="Image caption title.&#10;Image caption.&#10;" title="Using images"/>
          <p:cNvSpPr>
            <a:spLocks noGrp="1"/>
          </p:cNvSpPr>
          <p:nvPr>
            <p:ph type="body" sz="quarter" idx="18"/>
          </p:nvPr>
        </p:nvSpPr>
        <p:spPr>
          <a:xfrm>
            <a:off x="11339771" y="1614400"/>
            <a:ext cx="1440000" cy="4860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800"/>
              </a:lnSpc>
              <a:defRPr>
                <a:latin typeface="+mn-lt"/>
              </a:defRPr>
            </a:lvl1pPr>
          </a:lstStyle>
          <a:p>
            <a:pPr lvl="0"/>
            <a:endParaRPr lang="it-CH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3"/>
          </p:nvPr>
        </p:nvSpPr>
        <p:spPr>
          <a:xfrm>
            <a:off x="2879771" y="1296000"/>
            <a:ext cx="990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kzidenz-Grotesk Pro Regular" panose="02000503030000020003" pitchFamily="50" charset="0"/>
              </a:defRPr>
            </a:lvl2pPr>
            <a:lvl3pPr>
              <a:defRPr sz="1500">
                <a:latin typeface="Akzidenz-Grotesk Pro Regular" panose="02000503030000020003" pitchFamily="50" charset="0"/>
              </a:defRPr>
            </a:lvl3pPr>
            <a:lvl4pPr>
              <a:defRPr sz="1500">
                <a:latin typeface="Akzidenz-Grotesk Pro Regular" panose="02000503030000020003" pitchFamily="50" charset="0"/>
              </a:defRPr>
            </a:lvl4pPr>
            <a:lvl5pPr>
              <a:defRPr sz="1500">
                <a:latin typeface="Akzidenz-Grotesk Pro Regular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</p:spTree>
    <p:extLst>
      <p:ext uri="{BB962C8B-B14F-4D97-AF65-F5344CB8AC3E}">
        <p14:creationId xmlns:p14="http://schemas.microsoft.com/office/powerpoint/2010/main" val="81299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3"/>
          <p:cNvSpPr>
            <a:spLocks noGrp="1"/>
          </p:cNvSpPr>
          <p:nvPr>
            <p:ph sz="quarter" idx="16"/>
          </p:nvPr>
        </p:nvSpPr>
        <p:spPr>
          <a:xfrm>
            <a:off x="2879772" y="1296000"/>
            <a:ext cx="9900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kzidenz-Grotesk Pro Regular" panose="02000503030000020003" pitchFamily="50" charset="0"/>
              </a:defRPr>
            </a:lvl2pPr>
            <a:lvl3pPr>
              <a:defRPr sz="1500">
                <a:latin typeface="Akzidenz-Grotesk Pro Regular" panose="02000503030000020003" pitchFamily="50" charset="0"/>
              </a:defRPr>
            </a:lvl3pPr>
            <a:lvl4pPr>
              <a:defRPr sz="1500">
                <a:latin typeface="Akzidenz-Grotesk Pro Regular" panose="02000503030000020003" pitchFamily="50" charset="0"/>
              </a:defRPr>
            </a:lvl4pPr>
            <a:lvl5pPr>
              <a:defRPr sz="1500">
                <a:latin typeface="Akzidenz-Grotesk Pro Regular" panose="02000503030000020003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2879773" y="1620000"/>
            <a:ext cx="4860000" cy="48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CH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7919772" y="1620000"/>
            <a:ext cx="4860000" cy="486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8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881313" y="6705600"/>
            <a:ext cx="8759825" cy="239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CH" altLang="it-CH"/>
              <a:t>Nome Cognome o evento, data</a:t>
            </a:r>
          </a:p>
        </p:txBody>
      </p:sp>
    </p:spTree>
    <p:extLst>
      <p:ext uri="{BB962C8B-B14F-4D97-AF65-F5344CB8AC3E}">
        <p14:creationId xmlns:p14="http://schemas.microsoft.com/office/powerpoint/2010/main" val="61195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0"/>
            <a:ext cx="3779838" cy="1984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CH"/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267350"/>
            <a:ext cx="1278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" y="6659563"/>
            <a:ext cx="1278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69875"/>
            <a:ext cx="723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719138" y="6696000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E68635DD-F6B1-4A9D-9DAF-E3CFCBFB79C5}" type="slidenum">
              <a:rPr lang="it-CH" altLang="it-CH" sz="1000" smtClean="0">
                <a:latin typeface="+mn-lt"/>
              </a:rPr>
              <a:pPr eaLnBrk="1" hangingPunct="1">
                <a:defRPr/>
              </a:pPr>
              <a:t>‹#›</a:t>
            </a:fld>
            <a:endParaRPr lang="it-CH" altLang="it-CH" sz="1000" dirty="0">
              <a:latin typeface="+mn-lt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9725" y="6750000"/>
            <a:ext cx="7200000" cy="200025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CH" altLang="it-CH" dirty="0"/>
              <a:t>Nome Cognome o evento, data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0" y="6750000"/>
            <a:ext cx="57150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3" r:id="rId3"/>
    <p:sldLayoutId id="2147483822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</p:sldLayoutIdLst>
  <p:hf sldNum="0" hd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Akzidenz-Grotesk Pro Med" panose="02000603030000020004" pitchFamily="50" charset="0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kzidenz-Grotesk Pro Med" panose="02000603030000020004" pitchFamily="50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kzidenz-Grotesk Pro Med" panose="02000603030000020004" pitchFamily="50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kzidenz-Grotesk Pro Med" panose="02000603030000020004" pitchFamily="50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kzidenz-Grotesk Pro Med" panose="02000603030000020004" pitchFamily="50" charset="0"/>
        </a:defRPr>
      </a:lvl5pPr>
      <a:lvl6pPr marL="45721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kzidenz-Grotesk Pro Med" panose="02000603030000020004" pitchFamily="50" charset="0"/>
        </a:defRPr>
      </a:lvl6pPr>
      <a:lvl7pPr marL="91443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kzidenz-Grotesk Pro Med" panose="02000603030000020004" pitchFamily="50" charset="0"/>
        </a:defRPr>
      </a:lvl7pPr>
      <a:lvl8pPr marL="137164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kzidenz-Grotesk Pro Med" panose="02000603030000020004" pitchFamily="50" charset="0"/>
        </a:defRPr>
      </a:lvl8pPr>
      <a:lvl9pPr marL="1828861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kzidenz-Grotesk Pro Med" panose="02000603030000020004" pitchFamily="50" charset="0"/>
        </a:defRPr>
      </a:lvl9pPr>
    </p:titleStyle>
    <p:bodyStyle>
      <a:lvl1pPr algn="l" rtl="0" fontAlgn="base">
        <a:lnSpc>
          <a:spcPct val="50000"/>
        </a:lnSpc>
        <a:spcBef>
          <a:spcPts val="1000"/>
        </a:spcBef>
        <a:spcAft>
          <a:spcPct val="0"/>
        </a:spcAft>
        <a:defRPr sz="1500" kern="1200">
          <a:solidFill>
            <a:schemeClr val="tx1"/>
          </a:solidFill>
          <a:latin typeface="Akzidenz-Grotesk Pro Med" panose="02000603030000020004" pitchFamily="50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84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9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14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0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5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2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i.ch/en/education/bachelor/fees-and-gra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orientamento@usi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i.ch/en/education/bachelor/admiss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hyperlink" Target="https://iscrizione.lu.usi.ch/intro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 err="1" smtClean="0"/>
              <a:t>Wähle</a:t>
            </a:r>
            <a:r>
              <a:rPr lang="it-CH" altLang="it-CH" dirty="0" smtClean="0"/>
              <a:t> </a:t>
            </a:r>
            <a:r>
              <a:rPr lang="it-CH" altLang="it-CH" dirty="0" err="1"/>
              <a:t>d</a:t>
            </a:r>
            <a:r>
              <a:rPr lang="it-CH" altLang="it-CH" dirty="0" err="1" smtClean="0"/>
              <a:t>eine</a:t>
            </a:r>
            <a:r>
              <a:rPr lang="it-CH" altLang="it-CH" dirty="0" smtClean="0"/>
              <a:t> </a:t>
            </a:r>
            <a:r>
              <a:rPr lang="it-CH" altLang="it-CH" dirty="0"/>
              <a:t>Zukunft!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CH" altLang="it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6" y="2261604"/>
            <a:ext cx="7627370" cy="4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8"/>
    </mc:Choice>
    <mc:Fallback xmlns="">
      <p:transition spd="slow" advTm="336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2765471" y="1615900"/>
            <a:ext cx="6480129" cy="5004000"/>
          </a:xfrm>
        </p:spPr>
        <p:txBody>
          <a:bodyPr/>
          <a:lstStyle/>
          <a:p>
            <a:pPr marL="0" lvl="1" indent="0">
              <a:buNone/>
            </a:pPr>
            <a:r>
              <a:rPr lang="it-CH" sz="1500" b="1" dirty="0"/>
              <a:t>Stipendien: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  <a:t>USI, das </a:t>
            </a:r>
            <a:r>
              <a:rPr lang="en-GB" alt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  <a:t>Für Absolvierende aus der Deutschschweiz oder Romandie. </a:t>
            </a:r>
            <a:b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  <a:t>Dieses Stipendium fördert Mehrsprachigkeit und Multikulturalität der Studentenschaft: CHF 4’000 </a:t>
            </a:r>
            <a:endParaRPr lang="en-GB" altLang="it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  <a:t>USI, das </a:t>
            </a:r>
            <a:r>
              <a:rPr lang="en-GB" alt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it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CH" dirty="0" err="1">
                <a:latin typeface="Arial" panose="020B0604020202020204" pitchFamily="34" charset="0"/>
                <a:cs typeface="Arial" panose="020B0604020202020204" pitchFamily="34" charset="0"/>
              </a:rPr>
              <a:t>Stipendien</a:t>
            </a:r>
            <a:r>
              <a:rPr lang="en-GB" altLang="it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CH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GB" altLang="it-CH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altLang="it-CH" dirty="0" err="1">
                <a:latin typeface="Arial" panose="020B0604020202020204" pitchFamily="34" charset="0"/>
                <a:cs typeface="Arial" panose="020B0604020202020204" pitchFamily="34" charset="0"/>
              </a:rPr>
              <a:t>besten</a:t>
            </a:r>
            <a:r>
              <a:rPr lang="en-GB" altLang="it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CH" dirty="0" err="1">
                <a:latin typeface="Arial" panose="020B0604020202020204" pitchFamily="34" charset="0"/>
                <a:cs typeface="Arial" panose="020B0604020202020204" pitchFamily="34" charset="0"/>
              </a:rPr>
              <a:t>Studierenden</a:t>
            </a:r>
            <a: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  <a:t>für Bachelor in </a:t>
            </a:r>
            <a:b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  <a:t>Wirtschaftswissenschaften, </a:t>
            </a:r>
            <a:b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  <a:t>Kommunikation, </a:t>
            </a:r>
            <a:b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  <a:t>Lingua, letteratura e Civiltà italiana,</a:t>
            </a:r>
            <a:b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dirty="0">
                <a:latin typeface="Arial" panose="020B0604020202020204" pitchFamily="34" charset="0"/>
                <a:cs typeface="Arial" panose="020B0604020202020204" pitchFamily="34" charset="0"/>
              </a:rPr>
              <a:t>Informatikwissenschaften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altLang="it-CH" b="1" dirty="0">
                <a:latin typeface="Arial" panose="020B0604020202020204" pitchFamily="34" charset="0"/>
                <a:cs typeface="Arial" panose="020B0604020202020204" pitchFamily="34" charset="0"/>
              </a:rPr>
              <a:t>Private und öffentlische Stiftungen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www.usi.ch/en/education/bachelor/fees-and-grants</a:t>
            </a:r>
            <a:endParaRPr lang="en-GB" dirty="0" smtClean="0"/>
          </a:p>
          <a:p>
            <a:endParaRPr lang="it-CH" sz="1500" dirty="0"/>
          </a:p>
          <a:p>
            <a:endParaRPr lang="it-CH" sz="1500" dirty="0"/>
          </a:p>
          <a:p>
            <a:pPr marL="0" lvl="1" indent="0">
              <a:buNone/>
            </a:pPr>
            <a:endParaRPr lang="it-CH" sz="1500" dirty="0"/>
          </a:p>
          <a:p>
            <a:pPr marL="0" lvl="1" indent="0">
              <a:buNone/>
            </a:pPr>
            <a:endParaRPr lang="it-CH" sz="15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altLang="it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-171427"/>
            <a:r>
              <a:rPr lang="it-CH" altLang="it-CH" dirty="0"/>
              <a:t>Pratktische Angaben</a:t>
            </a:r>
          </a:p>
          <a:p>
            <a:endParaRPr lang="it-IT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r="350"/>
          <a:stretch/>
        </p:blipFill>
        <p:spPr>
          <a:xfrm>
            <a:off x="9536950" y="1614400"/>
            <a:ext cx="3242821" cy="4860000"/>
          </a:xfrm>
        </p:spPr>
      </p:pic>
    </p:spTree>
    <p:extLst>
      <p:ext uri="{BB962C8B-B14F-4D97-AF65-F5344CB8AC3E}">
        <p14:creationId xmlns:p14="http://schemas.microsoft.com/office/powerpoint/2010/main" val="16507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06"/>
    </mc:Choice>
    <mc:Fallback xmlns="">
      <p:transition spd="slow" advTm="547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CH" altLang="it-CH" dirty="0"/>
              <a:t>Studienberatung und -förderung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879771" y="1583725"/>
            <a:ext cx="7380000" cy="46799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Rosario Maccarrone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Anna Giovanetti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Géraldine Moretti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Svenja Nemeth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Simona Rigamonti</a:t>
            </a:r>
            <a:br>
              <a:rPr lang="it-CH" dirty="0"/>
            </a:br>
            <a:r>
              <a:rPr lang="it-CH" dirty="0"/>
              <a:t/>
            </a:r>
            <a:br>
              <a:rPr lang="it-CH" dirty="0"/>
            </a:br>
            <a:r>
              <a:rPr lang="it-CH" dirty="0">
                <a:hlinkClick r:id="rId2"/>
              </a:rPr>
              <a:t>orientamento@usi.ch</a:t>
            </a:r>
            <a:r>
              <a:rPr lang="it-CH" dirty="0"/>
              <a:t/>
            </a:r>
            <a:br>
              <a:rPr lang="it-CH" dirty="0"/>
            </a:br>
            <a:r>
              <a:rPr lang="it-CH" dirty="0"/>
              <a:t>+41 (0)58 666 47 95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>
          <a:xfrm>
            <a:off x="6270932" y="2438399"/>
            <a:ext cx="6490010" cy="41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5"/>
    </mc:Choice>
    <mc:Fallback xmlns="">
      <p:transition spd="slow" advTm="527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CH" dirty="0"/>
              <a:t>Historischer Hintergrund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SzTx/>
            </a:pPr>
            <a:r>
              <a:rPr lang="it-CH" b="1" dirty="0"/>
              <a:t>1996</a:t>
            </a:r>
            <a:r>
              <a:rPr lang="it-CH" b="1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 Studienbeginn mit 326 </a:t>
            </a:r>
            <a:r>
              <a:rPr lang="it-CH" dirty="0">
                <a:latin typeface="+mn-lt"/>
                <a:cs typeface="+mn-cs"/>
              </a:rPr>
              <a:t>Studierenden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 an drei Fakultäten: </a:t>
            </a:r>
            <a:br>
              <a:rPr lang="it-CH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it-CH" dirty="0">
                <a:solidFill>
                  <a:srgbClr val="FF9900"/>
                </a:solidFill>
                <a:latin typeface="+mn-lt"/>
                <a:cs typeface="+mn-cs"/>
              </a:rPr>
              <a:t>	</a:t>
            </a:r>
            <a:r>
              <a:rPr lang="it-CH" b="1" dirty="0">
                <a:latin typeface="+mn-lt"/>
                <a:cs typeface="+mn-cs"/>
              </a:rPr>
              <a:t>Akademie für Architektur</a:t>
            </a:r>
            <a:br>
              <a:rPr lang="it-CH" b="1" dirty="0">
                <a:latin typeface="+mn-lt"/>
                <a:cs typeface="+mn-cs"/>
              </a:rPr>
            </a:br>
            <a:r>
              <a:rPr lang="it-CH" b="1" dirty="0">
                <a:latin typeface="+mn-lt"/>
                <a:cs typeface="+mn-cs"/>
              </a:rPr>
              <a:t>	Wirtschaftswissenschaften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</a:pPr>
            <a:r>
              <a:rPr lang="it-CH" b="1" dirty="0">
                <a:latin typeface="+mn-lt"/>
                <a:cs typeface="+mn-cs"/>
              </a:rPr>
              <a:t>	Kommunikationswissenschaften</a:t>
            </a:r>
            <a:br>
              <a:rPr lang="it-CH" b="1" dirty="0">
                <a:latin typeface="+mn-lt"/>
                <a:cs typeface="+mn-cs"/>
              </a:rPr>
            </a:br>
            <a:endParaRPr lang="it-CH" dirty="0">
              <a:solidFill>
                <a:srgbClr val="FF9900"/>
              </a:solidFill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1998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  Erster </a:t>
            </a:r>
            <a:r>
              <a:rPr lang="it-CH" dirty="0">
                <a:latin typeface="+mn-lt"/>
                <a:cs typeface="+mn-cs"/>
              </a:rPr>
              <a:t>«Executive Master»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endParaRPr lang="it-CH" dirty="0">
              <a:solidFill>
                <a:srgbClr val="000000"/>
              </a:solidFill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1999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  Erstes </a:t>
            </a:r>
            <a:r>
              <a:rPr lang="it-CH" dirty="0">
                <a:latin typeface="+mn-lt"/>
                <a:cs typeface="+mn-cs"/>
              </a:rPr>
              <a:t>Doktoratsprogramm (Finanzen)</a:t>
            </a:r>
            <a:br>
              <a:rPr lang="it-CH" dirty="0">
                <a:latin typeface="+mn-lt"/>
                <a:cs typeface="+mn-cs"/>
              </a:rPr>
            </a:br>
            <a:endParaRPr lang="it-CH" dirty="0"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2000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  Erste </a:t>
            </a:r>
            <a:r>
              <a:rPr lang="it-CH" dirty="0">
                <a:latin typeface="+mn-lt"/>
                <a:cs typeface="+mn-cs"/>
              </a:rPr>
              <a:t>Diplome sowie 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Bundesanerkennung</a:t>
            </a:r>
            <a:br>
              <a:rPr lang="it-CH" dirty="0">
                <a:solidFill>
                  <a:srgbClr val="000000"/>
                </a:solidFill>
                <a:latin typeface="+mn-lt"/>
                <a:cs typeface="+mn-cs"/>
              </a:rPr>
            </a:br>
            <a:endParaRPr lang="it-CH" dirty="0">
              <a:solidFill>
                <a:srgbClr val="000000"/>
              </a:solidFill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2001</a:t>
            </a:r>
            <a:r>
              <a:rPr lang="it-CH" dirty="0">
                <a:latin typeface="+mn-lt"/>
                <a:cs typeface="+mn-cs"/>
              </a:rPr>
              <a:t>  Annahme der Bologna-Erklärung</a:t>
            </a:r>
            <a:r>
              <a:rPr lang="it-CH" dirty="0">
                <a:solidFill>
                  <a:srgbClr val="008000"/>
                </a:solidFill>
                <a:latin typeface="+mn-lt"/>
                <a:cs typeface="+mn-cs"/>
              </a:rPr>
              <a:t/>
            </a:r>
            <a:br>
              <a:rPr lang="it-CH" dirty="0">
                <a:solidFill>
                  <a:srgbClr val="008000"/>
                </a:solidFill>
                <a:latin typeface="+mn-lt"/>
                <a:cs typeface="+mn-cs"/>
              </a:rPr>
            </a:br>
            <a:endParaRPr lang="it-CH" dirty="0">
              <a:solidFill>
                <a:srgbClr val="008000"/>
              </a:solidFill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2004</a:t>
            </a:r>
            <a:r>
              <a:rPr lang="it-CH" dirty="0">
                <a:latin typeface="+mn-lt"/>
                <a:cs typeface="+mn-cs"/>
              </a:rPr>
              <a:t>  Erste Bachelor Diplome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/>
            </a:r>
            <a:br>
              <a:rPr lang="it-CH" dirty="0">
                <a:solidFill>
                  <a:srgbClr val="000000"/>
                </a:solidFill>
                <a:latin typeface="+mn-lt"/>
                <a:cs typeface="+mn-cs"/>
              </a:rPr>
            </a:br>
            <a:endParaRPr lang="it-CH" dirty="0"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2004</a:t>
            </a:r>
            <a:r>
              <a:rPr lang="it-CH" dirty="0">
                <a:latin typeface="+mn-lt"/>
                <a:cs typeface="+mn-cs"/>
              </a:rPr>
              <a:t>  Gründung der 4. Fakultät: </a:t>
            </a:r>
            <a:r>
              <a:rPr lang="it-CH" b="1" dirty="0">
                <a:latin typeface="+mn-lt"/>
                <a:cs typeface="+mn-cs"/>
              </a:rPr>
              <a:t>Informatikwissenschaften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endParaRPr lang="it-CH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2006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  Erste zweijährige Master Diplome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endParaRPr lang="it-CH" dirty="0">
              <a:solidFill>
                <a:srgbClr val="000000"/>
              </a:solidFill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2007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it-CH" dirty="0">
                <a:latin typeface="+mn-lt"/>
                <a:cs typeface="+mn-cs"/>
              </a:rPr>
              <a:t>Gründung des «Istituto di studi italiani»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endParaRPr lang="it-CH" dirty="0">
              <a:latin typeface="+mn-lt"/>
              <a:cs typeface="+mn-cs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>2008</a:t>
            </a:r>
            <a:r>
              <a:rPr lang="it-CH" dirty="0">
                <a:latin typeface="+mn-lt"/>
                <a:cs typeface="+mn-cs"/>
              </a:rPr>
              <a:t>  Gründung des Instituts für angewandte Mathematik und Informatik</a:t>
            </a:r>
            <a:r>
              <a:rPr lang="it-CH" dirty="0">
                <a:solidFill>
                  <a:srgbClr val="008000"/>
                </a:solidFill>
                <a:latin typeface="+mn-lt"/>
                <a:cs typeface="+mn-cs"/>
              </a:rPr>
              <a:t/>
            </a:r>
            <a:br>
              <a:rPr lang="it-CH" dirty="0">
                <a:solidFill>
                  <a:srgbClr val="008000"/>
                </a:solidFill>
                <a:latin typeface="+mn-lt"/>
                <a:cs typeface="+mn-cs"/>
              </a:rPr>
            </a:br>
            <a:r>
              <a:rPr lang="it-CH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it-CH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it-CH" b="1" dirty="0">
                <a:solidFill>
                  <a:srgbClr val="000000"/>
                </a:solidFill>
                <a:latin typeface="+mn-lt"/>
                <a:cs typeface="+mn-cs"/>
              </a:rPr>
              <a:t>2012</a:t>
            </a:r>
            <a:r>
              <a:rPr lang="it-CH" dirty="0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it-CH" dirty="0">
                <a:latin typeface="+mn-lt"/>
                <a:cs typeface="+mn-cs"/>
              </a:rPr>
              <a:t>5. Bachelor-Studiengang: </a:t>
            </a:r>
            <a:r>
              <a:rPr lang="it-CH" b="1" dirty="0">
                <a:latin typeface="+mn-lt"/>
                <a:cs typeface="+mn-cs"/>
              </a:rPr>
              <a:t>Lingua, letteratura e civiltà italiana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buSzTx/>
            </a:pPr>
            <a:r>
              <a:rPr lang="it-CH" b="1" dirty="0">
                <a:latin typeface="+mn-lt"/>
                <a:cs typeface="+mn-cs"/>
              </a:rPr>
              <a:t/>
            </a:r>
            <a:br>
              <a:rPr lang="it-CH" b="1" dirty="0">
                <a:latin typeface="+mn-lt"/>
                <a:cs typeface="+mn-cs"/>
              </a:rPr>
            </a:br>
            <a:r>
              <a:rPr lang="it-CH" b="1" dirty="0">
                <a:latin typeface="+mn-lt"/>
                <a:cs typeface="+mn-cs"/>
              </a:rPr>
              <a:t>2015  </a:t>
            </a:r>
            <a:r>
              <a:rPr lang="it-CH" dirty="0">
                <a:latin typeface="+mn-lt"/>
                <a:cs typeface="+mn-cs"/>
              </a:rPr>
              <a:t>Gründung der 5. Fakultät: Biomedizinische Wissenschaften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CH" altLang="it-CH" dirty="0"/>
          </a:p>
        </p:txBody>
      </p:sp>
    </p:spTree>
    <p:extLst>
      <p:ext uri="{BB962C8B-B14F-4D97-AF65-F5344CB8AC3E}">
        <p14:creationId xmlns:p14="http://schemas.microsoft.com/office/powerpoint/2010/main" val="5005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86"/>
    </mc:Choice>
    <mc:Fallback xmlns="">
      <p:transition spd="slow" advTm="465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CH" altLang="it-CH" dirty="0"/>
              <a:t>Die USI heute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879772" y="1592568"/>
            <a:ext cx="9900000" cy="4679950"/>
          </a:xfrm>
        </p:spPr>
        <p:txBody>
          <a:bodyPr/>
          <a:lstStyle/>
          <a:p>
            <a:r>
              <a:rPr lang="it-CH" b="1" dirty="0"/>
              <a:t>5</a:t>
            </a:r>
            <a:r>
              <a:rPr lang="it-CH" dirty="0"/>
              <a:t>	Fakultäten</a:t>
            </a:r>
          </a:p>
          <a:p>
            <a:r>
              <a:rPr lang="it-CH" b="1" dirty="0"/>
              <a:t>6</a:t>
            </a:r>
            <a:r>
              <a:rPr lang="it-CH" dirty="0"/>
              <a:t>	Bachelor Programme</a:t>
            </a:r>
          </a:p>
          <a:p>
            <a:r>
              <a:rPr lang="it-CH" b="1" dirty="0"/>
              <a:t>24</a:t>
            </a:r>
            <a:r>
              <a:rPr lang="it-CH" dirty="0"/>
              <a:t>	Master Programme (zweijährig)</a:t>
            </a:r>
          </a:p>
          <a:p>
            <a:r>
              <a:rPr lang="it-CH" b="1" dirty="0"/>
              <a:t>12</a:t>
            </a:r>
            <a:r>
              <a:rPr lang="it-CH" dirty="0"/>
              <a:t>	Doktoratsprogramme</a:t>
            </a:r>
          </a:p>
          <a:p>
            <a:r>
              <a:rPr lang="it-CH" b="1" dirty="0"/>
              <a:t>9</a:t>
            </a:r>
            <a:r>
              <a:rPr lang="it-CH" dirty="0"/>
              <a:t>	«Executive Master» Programme</a:t>
            </a:r>
          </a:p>
          <a:p>
            <a:r>
              <a:rPr lang="it-CH" b="1" dirty="0"/>
              <a:t>23</a:t>
            </a:r>
            <a:r>
              <a:rPr lang="it-CH" dirty="0"/>
              <a:t>	Institute und Labors</a:t>
            </a:r>
          </a:p>
          <a:p>
            <a:r>
              <a:rPr lang="it-CH" b="1" dirty="0"/>
              <a:t>3</a:t>
            </a:r>
            <a:r>
              <a:rPr lang="it-CH" dirty="0"/>
              <a:t>	Campus</a:t>
            </a:r>
            <a:br>
              <a:rPr lang="it-CH" dirty="0"/>
            </a:br>
            <a:endParaRPr lang="it-CH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CH" altLang="it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3" b="26932"/>
          <a:stretch/>
        </p:blipFill>
        <p:spPr>
          <a:xfrm>
            <a:off x="5441354" y="4117104"/>
            <a:ext cx="7338417" cy="21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4"/>
    </mc:Choice>
    <mc:Fallback xmlns="">
      <p:transition spd="slow" advTm="435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879771" y="977691"/>
            <a:ext cx="9900000" cy="4679950"/>
          </a:xfrm>
        </p:spPr>
        <p:txBody>
          <a:bodyPr/>
          <a:lstStyle/>
          <a:p>
            <a:endParaRPr lang="it-CH" dirty="0"/>
          </a:p>
          <a:p>
            <a:r>
              <a:rPr lang="it-CH" b="1" dirty="0"/>
              <a:t>3350</a:t>
            </a:r>
            <a:r>
              <a:rPr lang="it-CH" dirty="0"/>
              <a:t>	</a:t>
            </a:r>
            <a:r>
              <a:rPr lang="it-CH" b="1" dirty="0"/>
              <a:t>Studierende</a:t>
            </a:r>
            <a:r>
              <a:rPr lang="it-CH" dirty="0"/>
              <a:t>, davon: </a:t>
            </a:r>
          </a:p>
          <a:p>
            <a:r>
              <a:rPr lang="it-CH" dirty="0"/>
              <a:t>	</a:t>
            </a:r>
            <a:r>
              <a:rPr lang="it-CH" b="1" dirty="0"/>
              <a:t>2923</a:t>
            </a:r>
            <a:r>
              <a:rPr lang="it-CH" dirty="0"/>
              <a:t>   Bachelor und Master</a:t>
            </a:r>
          </a:p>
          <a:p>
            <a:r>
              <a:rPr lang="it-CH" dirty="0"/>
              <a:t>	</a:t>
            </a:r>
            <a:r>
              <a:rPr lang="it-CH" b="1" dirty="0"/>
              <a:t>342</a:t>
            </a:r>
            <a:r>
              <a:rPr lang="it-CH" dirty="0"/>
              <a:t>     Doktoranden</a:t>
            </a:r>
          </a:p>
          <a:p>
            <a:r>
              <a:rPr lang="it-CH" dirty="0"/>
              <a:t>	</a:t>
            </a:r>
            <a:r>
              <a:rPr lang="it-CH" b="1" dirty="0"/>
              <a:t>85       </a:t>
            </a:r>
            <a:r>
              <a:rPr lang="it-CH" dirty="0"/>
              <a:t>Teilnehmer / Teilnehmerinnen</a:t>
            </a:r>
            <a:r>
              <a:rPr lang="it-CH" b="1" dirty="0"/>
              <a:t> «</a:t>
            </a:r>
            <a:r>
              <a:rPr lang="it-CH" dirty="0"/>
              <a:t>Executive Master»</a:t>
            </a:r>
          </a:p>
          <a:p>
            <a:r>
              <a:rPr lang="it-CH" b="1" dirty="0"/>
              <a:t>869	Akademisches Personal</a:t>
            </a:r>
            <a:r>
              <a:rPr lang="it-CH" dirty="0"/>
              <a:t>, davon	</a:t>
            </a:r>
          </a:p>
          <a:p>
            <a:r>
              <a:rPr lang="it-CH" b="1" dirty="0"/>
              <a:t>	130     </a:t>
            </a:r>
            <a:r>
              <a:rPr lang="it-CH" dirty="0"/>
              <a:t>Professoren / Professorinnen	</a:t>
            </a:r>
          </a:p>
          <a:p>
            <a:r>
              <a:rPr lang="it-CH" dirty="0"/>
              <a:t>	</a:t>
            </a:r>
            <a:r>
              <a:rPr lang="it-CH" b="1" dirty="0"/>
              <a:t>237</a:t>
            </a:r>
            <a:r>
              <a:rPr lang="it-CH" dirty="0"/>
              <a:t>     Dozenten / Dozentinnen</a:t>
            </a:r>
          </a:p>
          <a:p>
            <a:r>
              <a:rPr lang="it-CH" dirty="0"/>
              <a:t>	</a:t>
            </a:r>
            <a:r>
              <a:rPr lang="it-CH" b="1" dirty="0"/>
              <a:t>502</a:t>
            </a:r>
            <a:r>
              <a:rPr lang="it-CH" dirty="0"/>
              <a:t>     Assistenten / Assistentinnen und Forschende</a:t>
            </a:r>
            <a:br>
              <a:rPr lang="it-CH" dirty="0"/>
            </a:br>
            <a:endParaRPr lang="it-CH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CH" altLang="it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3" b="26932"/>
          <a:stretch/>
        </p:blipFill>
        <p:spPr>
          <a:xfrm>
            <a:off x="5441354" y="4162824"/>
            <a:ext cx="7338417" cy="21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4"/>
    </mc:Choice>
    <mc:Fallback xmlns="">
      <p:transition spd="slow" advTm="309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881312" y="1225999"/>
            <a:ext cx="9094787" cy="239713"/>
          </a:xfrm>
        </p:spPr>
        <p:txBody>
          <a:bodyPr/>
          <a:lstStyle/>
          <a:p>
            <a:r>
              <a:rPr lang="it-CH" sz="4800" dirty="0"/>
              <a:t>Dozierende : Studierende Verhältnis</a:t>
            </a:r>
            <a:endParaRPr lang="it-IT" sz="4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881313" y="1552550"/>
            <a:ext cx="9900000" cy="4679950"/>
          </a:xfrm>
        </p:spPr>
        <p:txBody>
          <a:bodyPr/>
          <a:lstStyle/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endParaRPr lang="it-CH" sz="25000" b="1" dirty="0"/>
          </a:p>
          <a:p>
            <a:pPr>
              <a:buSzTx/>
            </a:pPr>
            <a:r>
              <a:rPr lang="it-CH" sz="25000" b="1" dirty="0"/>
              <a:t>1 : 8</a:t>
            </a:r>
            <a:endParaRPr lang="it-CH" sz="25000" b="1" dirty="0">
              <a:latin typeface="+mn-lt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CH" altLang="it-CH" dirty="0"/>
          </a:p>
        </p:txBody>
      </p:sp>
    </p:spTree>
    <p:extLst>
      <p:ext uri="{BB962C8B-B14F-4D97-AF65-F5344CB8AC3E}">
        <p14:creationId xmlns:p14="http://schemas.microsoft.com/office/powerpoint/2010/main" val="26579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35"/>
    </mc:Choice>
    <mc:Fallback xmlns="">
      <p:transition spd="slow" advTm="411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824026" y="1296000"/>
            <a:ext cx="7380000" cy="324000"/>
          </a:xfrm>
        </p:spPr>
        <p:txBody>
          <a:bodyPr/>
          <a:lstStyle/>
          <a:p>
            <a:r>
              <a:rPr lang="it-CH" altLang="it-CH" dirty="0"/>
              <a:t>7 Gründe, um die USI zu wählen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833454" y="1629427"/>
            <a:ext cx="7380000" cy="467995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dirty="0"/>
              <a:t>Qualität des Schweizer Bildungssystems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dirty="0"/>
              <a:t>Professuren aus internationalem Umfeld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dirty="0"/>
              <a:t>Zeitgenössische und interdisziplinäre Ausbildung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dirty="0"/>
              <a:t>Dozierende / Studierende verhältnis 1/8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dirty="0"/>
              <a:t>Ausgeprägter Kontakt zum Aribeitsmarket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dirty="0"/>
              <a:t>Gewandte Institution, offen für Ideenaustausch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dirty="0"/>
              <a:t>Internationales, dynamisches und ansprechendes Umfeld</a:t>
            </a:r>
          </a:p>
        </p:txBody>
      </p:sp>
    </p:spTree>
    <p:extLst>
      <p:ext uri="{BB962C8B-B14F-4D97-AF65-F5344CB8AC3E}">
        <p14:creationId xmlns:p14="http://schemas.microsoft.com/office/powerpoint/2010/main" val="7661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7"/>
    </mc:Choice>
    <mc:Fallback xmlns="">
      <p:transition spd="slow" advTm="341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824026" y="1296000"/>
            <a:ext cx="7380000" cy="324000"/>
          </a:xfrm>
        </p:spPr>
        <p:txBody>
          <a:bodyPr/>
          <a:lstStyle/>
          <a:p>
            <a:r>
              <a:rPr lang="de-DE" altLang="it-CH" dirty="0" smtClean="0"/>
              <a:t>Bachelor-Studium</a:t>
            </a:r>
            <a:r>
              <a:rPr lang="it-CH" altLang="it-CH" dirty="0" smtClean="0"/>
              <a:t> an der Università della Svizzera italiana</a:t>
            </a:r>
            <a:endParaRPr lang="it-CH" altLang="it-CH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833454" y="1629427"/>
            <a:ext cx="7380000" cy="46799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AT" b="1" dirty="0" smtClean="0"/>
              <a:t>Bachelor in Architektur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Unterrichtsprache: Italienisch (+ English)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Studienprogramm: 50%: Projektateliers, 25% historische und humanistische Kurse, 25% technische und wissenschaftliche Kurse</a:t>
            </a:r>
            <a:endParaRPr lang="it-CH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AT" b="1" dirty="0" smtClean="0"/>
              <a:t>Bachelor in </a:t>
            </a:r>
            <a:r>
              <a:rPr lang="de-AT" b="1" dirty="0" err="1" smtClean="0"/>
              <a:t>Lingua</a:t>
            </a:r>
            <a:r>
              <a:rPr lang="de-AT" b="1" dirty="0" smtClean="0"/>
              <a:t>, </a:t>
            </a:r>
            <a:r>
              <a:rPr lang="de-AT" b="1" dirty="0" err="1" smtClean="0"/>
              <a:t>letteratura</a:t>
            </a:r>
            <a:r>
              <a:rPr lang="de-AT" b="1" dirty="0" smtClean="0"/>
              <a:t> e </a:t>
            </a:r>
            <a:r>
              <a:rPr lang="de-AT" b="1" dirty="0" err="1" smtClean="0"/>
              <a:t>civiltà</a:t>
            </a:r>
            <a:r>
              <a:rPr lang="de-AT" b="1" dirty="0" smtClean="0"/>
              <a:t> </a:t>
            </a:r>
            <a:r>
              <a:rPr lang="de-AT" b="1" dirty="0" err="1" smtClean="0"/>
              <a:t>italiana</a:t>
            </a:r>
            <a:endParaRPr lang="de-AT" b="1" dirty="0" smtClean="0"/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Unterrichtsprache: Italienisch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Studienprogramm: Hauptfach + 4 Nebenfächer ab dem dritten Jahr.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AT" b="1" dirty="0" smtClean="0"/>
              <a:t>Bachelor in Kommunikation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Unterrichtsprache: Italienisch (+ English)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Studienprogramm: 3 Schwerpunkte ab dem ersten Jahr</a:t>
            </a:r>
            <a:endParaRPr lang="de-AT" b="1" dirty="0" smtClean="0"/>
          </a:p>
        </p:txBody>
      </p:sp>
    </p:spTree>
    <p:extLst>
      <p:ext uri="{BB962C8B-B14F-4D97-AF65-F5344CB8AC3E}">
        <p14:creationId xmlns:p14="http://schemas.microsoft.com/office/powerpoint/2010/main" val="5085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7"/>
    </mc:Choice>
    <mc:Fallback xmlns="">
      <p:transition spd="slow" advTm="341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824026" y="1296000"/>
            <a:ext cx="7380000" cy="324000"/>
          </a:xfrm>
        </p:spPr>
        <p:txBody>
          <a:bodyPr/>
          <a:lstStyle/>
          <a:p>
            <a:r>
              <a:rPr lang="de-LI" altLang="it-CH" dirty="0" smtClean="0"/>
              <a:t>Bachelor-Studium</a:t>
            </a:r>
            <a:r>
              <a:rPr lang="it-CH" altLang="it-CH" dirty="0" smtClean="0"/>
              <a:t> an der Università della Svizzera italiana</a:t>
            </a:r>
            <a:endParaRPr lang="it-CH" altLang="it-CH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833454" y="1629427"/>
            <a:ext cx="7380000" cy="46799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LI" b="1" dirty="0" smtClean="0"/>
              <a:t>Bachelor</a:t>
            </a:r>
            <a:r>
              <a:rPr lang="it-CH" b="1" dirty="0" smtClean="0"/>
              <a:t> in </a:t>
            </a:r>
            <a:r>
              <a:rPr lang="de-AT" b="1" dirty="0" smtClean="0"/>
              <a:t>Wirtschaftswissenschaften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Unterrichtsprache: Italienisch (+ English)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Studienprogramm: 4 Schwerpunkte ab dem zweiten Jahr</a:t>
            </a:r>
            <a:endParaRPr lang="de-AT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AT" b="1" dirty="0" smtClean="0"/>
              <a:t>Bachelor in Informatikwissenschaften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Unterrichtsprache</a:t>
            </a:r>
            <a:r>
              <a:rPr lang="de-AT" dirty="0"/>
              <a:t>: </a:t>
            </a:r>
            <a:r>
              <a:rPr lang="de-AT" dirty="0" smtClean="0"/>
              <a:t>English</a:t>
            </a:r>
            <a:endParaRPr lang="de-AT" dirty="0"/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/>
              <a:t>Studienprogramm: </a:t>
            </a:r>
            <a:r>
              <a:rPr lang="de-AT" dirty="0" smtClean="0"/>
              <a:t>theoretischer und praktischer Ansatz</a:t>
            </a:r>
            <a:endParaRPr lang="de-AT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b="1" dirty="0" smtClean="0"/>
              <a:t>Bachelor in Medizin</a:t>
            </a:r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 smtClean="0"/>
              <a:t>Unterrichtsprache</a:t>
            </a:r>
            <a:r>
              <a:rPr lang="de-AT" dirty="0"/>
              <a:t>: </a:t>
            </a:r>
            <a:r>
              <a:rPr lang="de-AT" dirty="0" smtClean="0"/>
              <a:t>Deutsch</a:t>
            </a:r>
            <a:endParaRPr lang="de-AT" dirty="0"/>
          </a:p>
          <a:p>
            <a:pPr marL="971573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dirty="0"/>
              <a:t>Studienprogramm: </a:t>
            </a:r>
            <a:r>
              <a:rPr lang="de-AT" dirty="0" smtClean="0"/>
              <a:t>in Zusammenarbeit mit der Partner Universität Basel</a:t>
            </a:r>
            <a:endParaRPr lang="de-AT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it-CH" b="1" dirty="0" smtClean="0"/>
          </a:p>
        </p:txBody>
      </p:sp>
    </p:spTree>
    <p:extLst>
      <p:ext uri="{BB962C8B-B14F-4D97-AF65-F5344CB8AC3E}">
        <p14:creationId xmlns:p14="http://schemas.microsoft.com/office/powerpoint/2010/main" val="34371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7"/>
    </mc:Choice>
    <mc:Fallback xmlns="">
      <p:transition spd="slow" advTm="341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2765471" y="1615900"/>
            <a:ext cx="6480129" cy="5004000"/>
          </a:xfrm>
        </p:spPr>
        <p:txBody>
          <a:bodyPr/>
          <a:lstStyle/>
          <a:p>
            <a:pPr marL="0" lvl="1" indent="0">
              <a:buNone/>
            </a:pPr>
            <a:r>
              <a:rPr lang="it-CH" sz="1500" b="1" dirty="0" err="1"/>
              <a:t>A</a:t>
            </a:r>
            <a:r>
              <a:rPr lang="it-CH" sz="1500" b="1" dirty="0" err="1" smtClean="0"/>
              <a:t>ufnahmebedinungen</a:t>
            </a:r>
            <a:r>
              <a:rPr lang="it-CH" sz="1500" b="1" dirty="0" smtClean="0"/>
              <a:t>: </a:t>
            </a:r>
            <a:endParaRPr lang="it-CH" sz="1500" b="1" dirty="0"/>
          </a:p>
          <a:p>
            <a:pPr marL="0" lvl="1" indent="0">
              <a:buNone/>
            </a:pPr>
            <a:r>
              <a:rPr lang="en-GB" sz="1500" dirty="0">
                <a:hlinkClick r:id="rId3"/>
              </a:rPr>
              <a:t>https://</a:t>
            </a:r>
            <a:r>
              <a:rPr lang="en-GB" sz="1500" dirty="0" smtClean="0">
                <a:hlinkClick r:id="rId3"/>
              </a:rPr>
              <a:t>www.usi.ch/en/education/bachelor/admission</a:t>
            </a:r>
            <a:endParaRPr lang="en-GB" sz="1500" dirty="0" smtClean="0"/>
          </a:p>
          <a:p>
            <a:pPr marL="0" lvl="1" indent="0">
              <a:buNone/>
            </a:pPr>
            <a:endParaRPr lang="it-CH" sz="1500" b="1" dirty="0"/>
          </a:p>
          <a:p>
            <a:pPr marL="0" lvl="1" indent="0">
              <a:buNone/>
            </a:pPr>
            <a:r>
              <a:rPr lang="it-CH" sz="1500" b="1" dirty="0"/>
              <a:t>Anmeldung:</a:t>
            </a:r>
          </a:p>
          <a:p>
            <a:pPr marL="0" lvl="1" indent="0">
              <a:buNone/>
            </a:pPr>
            <a:r>
              <a:rPr lang="it-CH" sz="1500" dirty="0" smtClean="0"/>
              <a:t>30. </a:t>
            </a:r>
            <a:r>
              <a:rPr lang="it-CH" sz="1500" dirty="0" err="1" smtClean="0"/>
              <a:t>Juni</a:t>
            </a:r>
            <a:r>
              <a:rPr lang="it-CH" sz="1500" dirty="0" smtClean="0"/>
              <a:t> 2022</a:t>
            </a:r>
            <a:br>
              <a:rPr lang="it-CH" sz="1500" dirty="0" smtClean="0"/>
            </a:br>
            <a:r>
              <a:rPr lang="it-CH" sz="1500" dirty="0" smtClean="0"/>
              <a:t>1. </a:t>
            </a:r>
            <a:r>
              <a:rPr lang="it-CH" sz="1500" dirty="0" err="1" smtClean="0"/>
              <a:t>Juni</a:t>
            </a:r>
            <a:r>
              <a:rPr lang="it-CH" sz="1500" dirty="0" smtClean="0"/>
              <a:t> 2022 (</a:t>
            </a:r>
            <a:r>
              <a:rPr lang="it-CH" sz="1500" dirty="0" err="1" smtClean="0"/>
              <a:t>nur</a:t>
            </a:r>
            <a:r>
              <a:rPr lang="it-CH" sz="1500" dirty="0" smtClean="0"/>
              <a:t> </a:t>
            </a:r>
            <a:r>
              <a:rPr lang="it-CH" sz="1500" dirty="0" err="1" smtClean="0"/>
              <a:t>für</a:t>
            </a:r>
            <a:r>
              <a:rPr lang="it-CH" sz="1500" dirty="0" smtClean="0"/>
              <a:t> </a:t>
            </a:r>
            <a:r>
              <a:rPr lang="it-CH" sz="1500" dirty="0" err="1" smtClean="0"/>
              <a:t>den</a:t>
            </a:r>
            <a:r>
              <a:rPr lang="it-CH" sz="1500" dirty="0" smtClean="0"/>
              <a:t> </a:t>
            </a:r>
            <a:r>
              <a:rPr lang="it-CH" sz="1500" dirty="0" err="1" smtClean="0"/>
              <a:t>Bachelor</a:t>
            </a:r>
            <a:r>
              <a:rPr lang="it-CH" sz="1500" dirty="0" smtClean="0"/>
              <a:t> in </a:t>
            </a:r>
            <a:r>
              <a:rPr lang="it-CH" sz="1500" dirty="0" err="1" smtClean="0"/>
              <a:t>Architektur</a:t>
            </a:r>
            <a:r>
              <a:rPr lang="it-CH" sz="1500" dirty="0" smtClean="0"/>
              <a:t>)</a:t>
            </a:r>
            <a:r>
              <a:rPr lang="it-CH" sz="1500" dirty="0"/>
              <a:t/>
            </a:r>
            <a:br>
              <a:rPr lang="it-CH" sz="1500" dirty="0"/>
            </a:br>
            <a:r>
              <a:rPr lang="it-CH" sz="1500" dirty="0"/>
              <a:t>30. April </a:t>
            </a:r>
            <a:r>
              <a:rPr lang="it-CH" sz="1500" dirty="0" smtClean="0"/>
              <a:t>2022 </a:t>
            </a:r>
            <a:r>
              <a:rPr lang="it-CH" sz="1500" dirty="0"/>
              <a:t>(Visumpflichtige Studierende)</a:t>
            </a:r>
          </a:p>
          <a:p>
            <a:pPr marL="0" lvl="2" indent="0">
              <a:buNone/>
            </a:pPr>
            <a:endParaRPr lang="it-CH" sz="1500" b="1" dirty="0"/>
          </a:p>
          <a:p>
            <a:pPr marL="0" lvl="2" indent="0">
              <a:buNone/>
            </a:pPr>
            <a:r>
              <a:rPr lang="it-CH" sz="1500" b="1" dirty="0"/>
              <a:t>Online Anmeldung: </a:t>
            </a:r>
          </a:p>
          <a:p>
            <a:pPr marL="0" lvl="2" indent="0">
              <a:buNone/>
            </a:pPr>
            <a:r>
              <a:rPr lang="it-CH" sz="1500" dirty="0" smtClean="0">
                <a:hlinkClick r:id="rId4"/>
              </a:rPr>
              <a:t>application.usi.ch</a:t>
            </a:r>
            <a:endParaRPr lang="it-CH" sz="1500" dirty="0" smtClean="0"/>
          </a:p>
          <a:p>
            <a:pPr marL="0" lvl="2" indent="0">
              <a:buNone/>
            </a:pPr>
            <a:endParaRPr lang="en-GB" sz="1500" dirty="0"/>
          </a:p>
          <a:p>
            <a:pPr marL="0" lvl="1" indent="0">
              <a:buNone/>
            </a:pPr>
            <a:r>
              <a:rPr lang="it-CH" sz="1500" b="1" dirty="0"/>
              <a:t>Studiengebühren: </a:t>
            </a:r>
          </a:p>
          <a:p>
            <a:pPr marL="285750" lvl="1" indent="-285750"/>
            <a:r>
              <a:rPr lang="it-CH" sz="1500" smtClean="0"/>
              <a:t>CHF </a:t>
            </a:r>
            <a:r>
              <a:rPr lang="it-CH" sz="1500" dirty="0"/>
              <a:t>2’000 / Semester für Studierende mit Wohnsitz in der Schweiz oder Lichtenstein zur Zeit des Maturitätsabschlusses </a:t>
            </a:r>
          </a:p>
          <a:p>
            <a:pPr marL="285750" lvl="1" indent="-285750"/>
            <a:r>
              <a:rPr lang="it-CH" sz="1500" dirty="0"/>
              <a:t>Mögliche Gebührenreduktion für Schweizer Studierende im Ausland</a:t>
            </a:r>
          </a:p>
          <a:p>
            <a:pPr marL="0" lvl="1" indent="0">
              <a:buNone/>
            </a:pPr>
            <a:endParaRPr lang="it-CH" sz="1500" dirty="0"/>
          </a:p>
          <a:p>
            <a:pPr marL="0" lvl="1" indent="0">
              <a:buNone/>
            </a:pPr>
            <a:endParaRPr lang="it-CH" sz="15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altLang="it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-171427"/>
            <a:r>
              <a:rPr lang="it-CH" altLang="it-CH" dirty="0"/>
              <a:t>Praktische Angaben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r="350"/>
          <a:stretch/>
        </p:blipFill>
        <p:spPr>
          <a:xfrm>
            <a:off x="9536950" y="1614400"/>
            <a:ext cx="3242821" cy="4860000"/>
          </a:xfrm>
        </p:spPr>
      </p:pic>
    </p:spTree>
    <p:extLst>
      <p:ext uri="{BB962C8B-B14F-4D97-AF65-F5344CB8AC3E}">
        <p14:creationId xmlns:p14="http://schemas.microsoft.com/office/powerpoint/2010/main" val="27129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06"/>
    </mc:Choice>
    <mc:Fallback xmlns="">
      <p:transition spd="slow" advTm="5470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SI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B002C9B-CAC6-4A60-8884-FACC01EF51FA}" vid="{0DE7A31B-0ECE-473E-98AF-462E5B2947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537</Words>
  <Application>Microsoft Office PowerPoint</Application>
  <PresentationFormat>Custom</PresentationFormat>
  <Paragraphs>112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.AppleSystemUIFont</vt:lpstr>
      <vt:lpstr>Akzidenz-Grotesk Pro Med</vt:lpstr>
      <vt:lpstr>Akzidenz-Grotesk Pro Regular</vt:lpstr>
      <vt:lpstr>Arial</vt:lpstr>
      <vt:lpstr>Arial Hebrew Scholar</vt:lpstr>
      <vt:lpstr>Calibri</vt:lpstr>
      <vt:lpstr>Wingdings</vt:lpstr>
      <vt:lpstr>Office Theme</vt:lpstr>
      <vt:lpstr>Wähle deine Zukunft!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della Svizzera italiana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/ Arial 65</dc:title>
  <dc:creator>Pera Mattia</dc:creator>
  <cp:lastModifiedBy>Nemeth Svenja</cp:lastModifiedBy>
  <cp:revision>95</cp:revision>
  <cp:lastPrinted>2021-01-19T10:47:18Z</cp:lastPrinted>
  <dcterms:created xsi:type="dcterms:W3CDTF">2017-09-06T08:42:53Z</dcterms:created>
  <dcterms:modified xsi:type="dcterms:W3CDTF">2022-01-21T15:42:52Z</dcterms:modified>
</cp:coreProperties>
</file>