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96" r:id="rId2"/>
    <p:sldId id="464" r:id="rId3"/>
    <p:sldId id="427" r:id="rId4"/>
    <p:sldId id="438" r:id="rId5"/>
    <p:sldId id="463" r:id="rId6"/>
    <p:sldId id="431" r:id="rId7"/>
    <p:sldId id="466" r:id="rId8"/>
    <p:sldId id="479" r:id="rId9"/>
    <p:sldId id="461" r:id="rId10"/>
    <p:sldId id="460" r:id="rId11"/>
    <p:sldId id="476" r:id="rId12"/>
    <p:sldId id="422" r:id="rId13"/>
    <p:sldId id="417" r:id="rId14"/>
    <p:sldId id="467" r:id="rId15"/>
    <p:sldId id="477" r:id="rId16"/>
    <p:sldId id="478" r:id="rId17"/>
    <p:sldId id="470" r:id="rId18"/>
    <p:sldId id="472" r:id="rId19"/>
    <p:sldId id="474" r:id="rId20"/>
    <p:sldId id="450" r:id="rId21"/>
    <p:sldId id="451" r:id="rId22"/>
    <p:sldId id="452" r:id="rId23"/>
    <p:sldId id="415" r:id="rId24"/>
    <p:sldId id="455" r:id="rId25"/>
    <p:sldId id="475" r:id="rId26"/>
    <p:sldId id="404" r:id="rId27"/>
    <p:sldId id="408" r:id="rId28"/>
  </p:sldIdLst>
  <p:sldSz cx="9144000" cy="6858000" type="screen4x3"/>
  <p:notesSz cx="6797675" cy="9926638"/>
  <p:defaultTextStyle>
    <a:defPPr>
      <a:defRPr lang="fr-CH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FF"/>
    <a:srgbClr val="FFE0DD"/>
    <a:srgbClr val="FAC4BE"/>
    <a:srgbClr val="FF3300"/>
    <a:srgbClr val="99CCFF"/>
    <a:srgbClr val="FF9900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gitternetz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35" autoAdjust="0"/>
    <p:restoredTop sz="95141" autoAdjust="0"/>
  </p:normalViewPr>
  <p:slideViewPr>
    <p:cSldViewPr snapToObjects="1">
      <p:cViewPr varScale="1">
        <p:scale>
          <a:sx n="65" d="100"/>
          <a:sy n="65" d="100"/>
        </p:scale>
        <p:origin x="1364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74" d="100"/>
          <a:sy n="74" d="100"/>
        </p:scale>
        <p:origin x="-2208" y="-96"/>
      </p:cViewPr>
      <p:guideLst>
        <p:guide orient="horz" pos="3127"/>
        <p:guide pos="2142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215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215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1AFD996-0C94-4F22-9EB1-C55AFF55F283}" type="slidenum">
              <a:rPr lang="fr-CH" altLang="de-DE"/>
              <a:pPr>
                <a:defRPr/>
              </a:pPr>
              <a:t>‹N°›</a:t>
            </a:fld>
            <a:endParaRPr lang="fr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093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4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noProof="0" smtClean="0"/>
              <a:t>Cliquez pour modifier les styles du texte du masque</a:t>
            </a:r>
          </a:p>
          <a:p>
            <a:pPr lvl="1"/>
            <a:r>
              <a:rPr lang="fr-CH" noProof="0" smtClean="0"/>
              <a:t>Deuxième niveau</a:t>
            </a:r>
          </a:p>
          <a:p>
            <a:pPr lvl="2"/>
            <a:r>
              <a:rPr lang="fr-CH" noProof="0" smtClean="0"/>
              <a:t>Troisième niveau</a:t>
            </a:r>
          </a:p>
          <a:p>
            <a:pPr lvl="3"/>
            <a:r>
              <a:rPr lang="fr-CH" noProof="0" smtClean="0"/>
              <a:t>Quatrième niveau</a:t>
            </a:r>
          </a:p>
          <a:p>
            <a:pPr lvl="4"/>
            <a:r>
              <a:rPr lang="fr-CH" noProof="0" smtClean="0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0EA70ED-AE39-4473-9257-0C5ACB9372CC}" type="slidenum">
              <a:rPr lang="fr-CH" altLang="de-DE"/>
              <a:pPr>
                <a:defRPr/>
              </a:pPr>
              <a:t>‹N°›</a:t>
            </a:fld>
            <a:endParaRPr lang="fr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289EF1-09E4-4128-BA4E-053A7CC18C95}" type="slidenum">
              <a:rPr lang="fr-CH" altLang="fr-FR" smtClean="0"/>
              <a:pPr>
                <a:spcBef>
                  <a:spcPct val="0"/>
                </a:spcBef>
              </a:pPr>
              <a:t>1</a:t>
            </a:fld>
            <a:endParaRPr lang="fr-CH" altLang="fr-FR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fr-FR" sz="1000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fr-FR" sz="1000" b="1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68A5C0-8711-4B83-8AF9-4E76870F1512}" type="slidenum">
              <a:rPr lang="fr-CH" altLang="fr-FR" smtClean="0"/>
              <a:pPr>
                <a:spcBef>
                  <a:spcPct val="0"/>
                </a:spcBef>
              </a:pPr>
              <a:t>10</a:t>
            </a:fld>
            <a:endParaRPr lang="fr-CH" altLang="fr-FR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BA1B18-56D7-4994-A2B4-9CAD2177B815}" type="slidenum">
              <a:rPr lang="fr-CH" altLang="fr-F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</a:t>
            </a:fld>
            <a:endParaRPr lang="fr-CH" altLang="fr-FR" smtClean="0">
              <a:solidFill>
                <a:srgbClr val="000000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7D576C-634A-4024-B9AD-C2F04B334020}" type="slidenum">
              <a:rPr lang="fr-CH" altLang="fr-FR" smtClean="0"/>
              <a:pPr>
                <a:spcBef>
                  <a:spcPct val="0"/>
                </a:spcBef>
              </a:pPr>
              <a:t>12</a:t>
            </a:fld>
            <a:endParaRPr lang="fr-CH" altLang="fr-FR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A08ADD2-35D0-471E-BDF6-AD8E42D9FB74}" type="slidenum">
              <a:rPr lang="fr-CH" altLang="fr-FR" smtClean="0"/>
              <a:pPr>
                <a:spcBef>
                  <a:spcPct val="0"/>
                </a:spcBef>
              </a:pPr>
              <a:t>13</a:t>
            </a:fld>
            <a:endParaRPr lang="fr-CH" altLang="fr-FR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fr-FR" b="1" dirty="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5D88CF-15BE-46FB-B3BA-D48953CCD62B}" type="slidenum">
              <a:rPr lang="fr-CH" altLang="fr-FR" smtClean="0"/>
              <a:pPr>
                <a:spcBef>
                  <a:spcPct val="0"/>
                </a:spcBef>
              </a:pPr>
              <a:t>14</a:t>
            </a:fld>
            <a:endParaRPr lang="fr-CH" altLang="fr-FR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605F72-41D2-45F8-8246-FEA70EEA8080}" type="slidenum">
              <a:rPr lang="fr-CH" altLang="fr-F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15</a:t>
            </a:fld>
            <a:endParaRPr lang="fr-CH" altLang="fr-FR" smtClean="0">
              <a:solidFill>
                <a:srgbClr val="000000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898CC67-2358-4FC5-9F96-808DE4702B46}" type="slidenum">
              <a:rPr lang="fr-CH" altLang="fr-F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16</a:t>
            </a:fld>
            <a:endParaRPr lang="fr-CH" altLang="fr-FR" smtClean="0">
              <a:solidFill>
                <a:srgbClr val="000000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H" altLang="fr-FR" smtClean="0">
              <a:latin typeface="Arial" panose="020B0604020202020204" pitchFamily="34" charset="0"/>
            </a:endParaRPr>
          </a:p>
        </p:txBody>
      </p:sp>
      <p:sp>
        <p:nvSpPr>
          <p:cNvPr id="3584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BC0D91-7E94-4D3A-82E7-A73D41F7FE04}" type="slidenum">
              <a:rPr lang="fr-CH" altLang="fr-FR" smtClean="0"/>
              <a:pPr>
                <a:spcBef>
                  <a:spcPct val="0"/>
                </a:spcBef>
              </a:pPr>
              <a:t>17</a:t>
            </a:fld>
            <a:endParaRPr lang="fr-CH" altLang="fr-F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b="1" smtClean="0">
              <a:latin typeface="Arial" panose="020B0604020202020204" pitchFamily="34" charset="0"/>
            </a:endParaRPr>
          </a:p>
        </p:txBody>
      </p:sp>
      <p:sp>
        <p:nvSpPr>
          <p:cNvPr id="3789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7A32A5-0CC1-4890-B98E-153AF5A04DCE}" type="slidenum">
              <a:rPr lang="fr-CH" altLang="fr-FR" smtClean="0"/>
              <a:pPr>
                <a:spcBef>
                  <a:spcPct val="0"/>
                </a:spcBef>
              </a:pPr>
              <a:t>18</a:t>
            </a:fld>
            <a:endParaRPr lang="fr-CH" altLang="fr-F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E76750-69B2-4375-9B28-9BBCCD369389}" type="slidenum">
              <a:rPr lang="fr-CH" altLang="fr-FR" smtClean="0"/>
              <a:pPr>
                <a:spcBef>
                  <a:spcPct val="0"/>
                </a:spcBef>
              </a:pPr>
              <a:t>19</a:t>
            </a:fld>
            <a:endParaRPr lang="fr-CH" altLang="fr-FR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E6233DA-0EEB-4D8D-8AC3-50908DD12F34}" type="slidenum">
              <a:rPr lang="fr-CH" altLang="fr-FR" smtClean="0"/>
              <a:pPr>
                <a:spcBef>
                  <a:spcPct val="0"/>
                </a:spcBef>
              </a:pPr>
              <a:t>2</a:t>
            </a:fld>
            <a:endParaRPr lang="fr-CH" altLang="fr-FR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047A71-7FFB-4A8B-91C0-324CFC0999C0}" type="slidenum">
              <a:rPr lang="fr-CH" altLang="de-DE" smtClean="0"/>
              <a:pPr>
                <a:spcBef>
                  <a:spcPct val="0"/>
                </a:spcBef>
              </a:pPr>
              <a:t>20</a:t>
            </a:fld>
            <a:endParaRPr lang="fr-CH" altLang="de-DE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b="1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12ACA24-E25F-42A0-B4B4-BC2758F76BA7}" type="slidenum">
              <a:rPr lang="fr-CH" altLang="de-DE" smtClean="0"/>
              <a:pPr>
                <a:spcBef>
                  <a:spcPct val="0"/>
                </a:spcBef>
              </a:pPr>
              <a:t>21</a:t>
            </a:fld>
            <a:endParaRPr lang="fr-CH" altLang="de-DE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b="1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1C6059A-DEA7-4452-A497-7BB58E6D4DC1}" type="slidenum">
              <a:rPr lang="fr-CH" altLang="de-DE" smtClean="0"/>
              <a:pPr>
                <a:spcBef>
                  <a:spcPct val="0"/>
                </a:spcBef>
              </a:pPr>
              <a:t>22</a:t>
            </a:fld>
            <a:endParaRPr lang="fr-CH" altLang="de-DE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b="1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b="1" smtClean="0">
              <a:latin typeface="Arial" panose="020B0604020202020204" pitchFamily="34" charset="0"/>
            </a:endParaRPr>
          </a:p>
        </p:txBody>
      </p:sp>
      <p:sp>
        <p:nvSpPr>
          <p:cNvPr id="4813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0AD3B2-9ACB-4EF8-A6AB-E7AEB24501F7}" type="slidenum">
              <a:rPr lang="fr-CH" altLang="fr-FR" smtClean="0"/>
              <a:pPr>
                <a:spcBef>
                  <a:spcPct val="0"/>
                </a:spcBef>
              </a:pPr>
              <a:t>23</a:t>
            </a:fld>
            <a:endParaRPr lang="fr-CH" altLang="fr-F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b="1" smtClean="0">
              <a:latin typeface="Arial" panose="020B0604020202020204" pitchFamily="34" charset="0"/>
            </a:endParaRPr>
          </a:p>
        </p:txBody>
      </p:sp>
      <p:sp>
        <p:nvSpPr>
          <p:cNvPr id="501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F2F7F76-6495-4491-A175-54DB0FC7419A}" type="slidenum">
              <a:rPr lang="fr-CH" altLang="fr-FR" smtClean="0"/>
              <a:pPr>
                <a:spcBef>
                  <a:spcPct val="0"/>
                </a:spcBef>
              </a:pPr>
              <a:t>24</a:t>
            </a:fld>
            <a:endParaRPr lang="fr-CH" altLang="fr-F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4C45D7-6724-4F57-B72F-F36EF346158A}" type="slidenum">
              <a:rPr lang="fr-CH" altLang="de-DE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25</a:t>
            </a:fld>
            <a:endParaRPr lang="fr-CH" altLang="de-DE" smtClean="0">
              <a:solidFill>
                <a:srgbClr val="000000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b="1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6CBBBFE-6713-49B5-AA58-5122EA3CE46C}" type="slidenum">
              <a:rPr lang="fr-CH" altLang="fr-FR" smtClean="0"/>
              <a:pPr>
                <a:spcBef>
                  <a:spcPct val="0"/>
                </a:spcBef>
              </a:pPr>
              <a:t>26</a:t>
            </a:fld>
            <a:endParaRPr lang="fr-CH" altLang="fr-FR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b="1" smtClean="0">
              <a:latin typeface="Arial" panose="020B0604020202020204" pitchFamily="34" charset="0"/>
            </a:endParaRPr>
          </a:p>
        </p:txBody>
      </p:sp>
      <p:sp>
        <p:nvSpPr>
          <p:cNvPr id="5632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86E29CB-F57A-4812-A5CD-36F408DD974C}" type="slidenum">
              <a:rPr lang="fr-CH" altLang="fr-FR" smtClean="0"/>
              <a:pPr>
                <a:spcBef>
                  <a:spcPct val="0"/>
                </a:spcBef>
              </a:pPr>
              <a:t>27</a:t>
            </a:fld>
            <a:endParaRPr lang="fr-CH" alt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H" altLang="fr-FR" b="1" smtClean="0">
              <a:latin typeface="Arial" panose="020B0604020202020204" pitchFamily="34" charset="0"/>
            </a:endParaRPr>
          </a:p>
          <a:p>
            <a:r>
              <a:rPr lang="fr-CH" altLang="fr-FR" b="1" smtClean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922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9D604C-D665-4EB6-AFD4-47533246278C}" type="slidenum">
              <a:rPr lang="fr-CH" altLang="fr-FR" smtClean="0"/>
              <a:pPr>
                <a:spcBef>
                  <a:spcPct val="0"/>
                </a:spcBef>
              </a:pPr>
              <a:t>3</a:t>
            </a:fld>
            <a:endParaRPr lang="fr-CH" alt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H" altLang="fr-FR" b="1" smtClean="0">
              <a:latin typeface="Arial" panose="020B0604020202020204" pitchFamily="34" charset="0"/>
            </a:endParaRPr>
          </a:p>
        </p:txBody>
      </p:sp>
      <p:sp>
        <p:nvSpPr>
          <p:cNvPr id="1126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F458936-560A-46A6-8C62-951514AF1330}" type="slidenum">
              <a:rPr lang="fr-CH" altLang="fr-FR" smtClean="0"/>
              <a:pPr>
                <a:spcBef>
                  <a:spcPct val="0"/>
                </a:spcBef>
              </a:pPr>
              <a:t>4</a:t>
            </a:fld>
            <a:endParaRPr lang="fr-CH" alt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Espace réservé des not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H" altLang="fr-FR" smtClean="0">
              <a:latin typeface="Arial" panose="020B0604020202020204" pitchFamily="34" charset="0"/>
            </a:endParaRPr>
          </a:p>
        </p:txBody>
      </p:sp>
      <p:sp>
        <p:nvSpPr>
          <p:cNvPr id="1331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3FD2BA1-DD5B-4988-95BE-58CDFEAFAF6C}" type="slidenum">
              <a:rPr lang="fr-CH" altLang="de-DE" smtClean="0"/>
              <a:pPr/>
              <a:t>5</a:t>
            </a:fld>
            <a:endParaRPr lang="fr-CH" alt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H" altLang="fr-FR" b="1" smtClean="0">
              <a:latin typeface="Arial" panose="020B0604020202020204" pitchFamily="34" charset="0"/>
            </a:endParaRPr>
          </a:p>
          <a:p>
            <a:endParaRPr lang="fr-CH" altLang="fr-FR" b="1" smtClean="0">
              <a:latin typeface="Arial" panose="020B0604020202020204" pitchFamily="34" charset="0"/>
            </a:endParaRPr>
          </a:p>
          <a:p>
            <a:endParaRPr lang="fr-CH" altLang="fr-FR" b="1" smtClean="0">
              <a:latin typeface="Arial" panose="020B0604020202020204" pitchFamily="34" charset="0"/>
            </a:endParaRPr>
          </a:p>
        </p:txBody>
      </p:sp>
      <p:sp>
        <p:nvSpPr>
          <p:cNvPr id="1536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DAFF0B-5852-4508-8207-B8A582EC7921}" type="slidenum">
              <a:rPr lang="fr-CH" altLang="fr-FR" smtClean="0"/>
              <a:pPr>
                <a:spcBef>
                  <a:spcPct val="0"/>
                </a:spcBef>
              </a:pPr>
              <a:t>6</a:t>
            </a:fld>
            <a:endParaRPr lang="fr-CH" alt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Espace réservé des not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H" altLang="fr-FR" smtClean="0">
              <a:latin typeface="Arial" panose="020B0604020202020204" pitchFamily="34" charset="0"/>
            </a:endParaRPr>
          </a:p>
        </p:txBody>
      </p:sp>
      <p:sp>
        <p:nvSpPr>
          <p:cNvPr id="174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4C7A8B3-7AB6-4DB0-B668-F954FF5E970C}" type="slidenum">
              <a:rPr lang="fr-CH" altLang="de-DE" smtClean="0"/>
              <a:pPr/>
              <a:t>7</a:t>
            </a:fld>
            <a:endParaRPr lang="fr-CH" alt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7D576C-634A-4024-B9AD-C2F04B334020}" type="slidenum">
              <a:rPr lang="fr-CH" altLang="fr-FR" smtClean="0"/>
              <a:pPr>
                <a:spcBef>
                  <a:spcPct val="0"/>
                </a:spcBef>
              </a:pPr>
              <a:t>8</a:t>
            </a:fld>
            <a:endParaRPr lang="fr-CH" altLang="fr-FR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068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677914-F366-4D79-931D-518055FC03F1}" type="slidenum">
              <a:rPr lang="fr-CH" altLang="fr-FR" smtClean="0"/>
              <a:pPr>
                <a:spcBef>
                  <a:spcPct val="0"/>
                </a:spcBef>
              </a:pPr>
              <a:t>9</a:t>
            </a:fld>
            <a:endParaRPr lang="fr-CH" altLang="fr-FR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fr-FR" b="1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3076C-A5E6-4385-8627-A3631B440077}" type="slidenum">
              <a:rPr lang="fr-CH" altLang="de-DE"/>
              <a:pPr>
                <a:defRPr/>
              </a:pPr>
              <a:t>‹N°›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287962246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498FC-FFF0-40A7-B6BF-BBB4877B9DE8}" type="slidenum">
              <a:rPr lang="fr-CH" altLang="de-DE"/>
              <a:pPr>
                <a:defRPr/>
              </a:pPr>
              <a:t>‹N°›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214915458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1B439-D46D-42F3-A7F7-9DE7E18BDC6E}" type="slidenum">
              <a:rPr lang="fr-CH" altLang="de-DE"/>
              <a:pPr>
                <a:defRPr/>
              </a:pPr>
              <a:t>‹N°›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408332210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01D52-77FD-44B5-894F-4A354101A6C8}" type="slidenum">
              <a:rPr lang="fr-CH" altLang="de-DE"/>
              <a:pPr>
                <a:defRPr/>
              </a:pPr>
              <a:t>‹N°›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246438964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2E179-BDE8-4EFD-AD3A-C1620F0AF056}" type="slidenum">
              <a:rPr lang="fr-CH" altLang="de-DE"/>
              <a:pPr>
                <a:defRPr/>
              </a:pPr>
              <a:t>‹N°›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199650477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4522C-EAB0-488B-894D-1D5BBD10222B}" type="slidenum">
              <a:rPr lang="fr-CH" altLang="de-DE"/>
              <a:pPr>
                <a:defRPr/>
              </a:pPr>
              <a:t>‹N°›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332484814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2374C-CC05-45A6-81D6-D8EC265CD949}" type="slidenum">
              <a:rPr lang="fr-CH" altLang="de-DE"/>
              <a:pPr>
                <a:defRPr/>
              </a:pPr>
              <a:t>‹N°›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101527416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50116-9D53-4832-8673-7BCED2600CC9}" type="slidenum">
              <a:rPr lang="fr-CH" altLang="de-DE"/>
              <a:pPr>
                <a:defRPr/>
              </a:pPr>
              <a:t>‹N°›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397905390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990F1-008A-40A7-9335-9216934F1AE9}" type="slidenum">
              <a:rPr lang="fr-CH" altLang="de-DE"/>
              <a:pPr>
                <a:defRPr/>
              </a:pPr>
              <a:t>‹N°›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123827647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66BFF-4552-4975-9609-CD0BAE290625}" type="slidenum">
              <a:rPr lang="fr-CH" altLang="de-DE"/>
              <a:pPr>
                <a:defRPr/>
              </a:pPr>
              <a:t>‹N°›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165593662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2AB29-D30D-4337-B571-D21E9C177DD6}" type="slidenum">
              <a:rPr lang="fr-CH" altLang="de-DE"/>
              <a:pPr>
                <a:defRPr/>
              </a:pPr>
              <a:t>‹N°›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299084096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fr-FR" smtClean="0"/>
              <a:t>Cliquez pour modifier les styles du texte du masque</a:t>
            </a:r>
          </a:p>
          <a:p>
            <a:pPr lvl="1"/>
            <a:r>
              <a:rPr lang="fr-CH" altLang="fr-FR" smtClean="0"/>
              <a:t>Deuxième niveau</a:t>
            </a:r>
          </a:p>
          <a:p>
            <a:pPr lvl="2"/>
            <a:r>
              <a:rPr lang="fr-CH" altLang="fr-FR" smtClean="0"/>
              <a:t>Troisième niveau</a:t>
            </a:r>
          </a:p>
          <a:p>
            <a:pPr lvl="3"/>
            <a:r>
              <a:rPr lang="fr-CH" altLang="fr-FR" smtClean="0"/>
              <a:t>Quatrième niveau</a:t>
            </a:r>
          </a:p>
          <a:p>
            <a:pPr lvl="4"/>
            <a:r>
              <a:rPr lang="fr-CH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868B351-52CC-4730-A2D7-19F82584DE42}" type="slidenum">
              <a:rPr lang="fr-CH" altLang="de-DE"/>
              <a:pPr>
                <a:defRPr/>
              </a:pPr>
              <a:t>‹N°›</a:t>
            </a:fld>
            <a:endParaRPr lang="fr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4a"/><Relationship Id="rId7" Type="http://schemas.openxmlformats.org/officeDocument/2006/relationships/image" Target="../media/image1.wmf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9.m4a"/><Relationship Id="rId7" Type="http://schemas.openxmlformats.org/officeDocument/2006/relationships/image" Target="../media/image1.wmf"/><Relationship Id="rId2" Type="http://schemas.microsoft.com/office/2007/relationships/media" Target="../media/media9.m4a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10.m4a"/><Relationship Id="rId7" Type="http://schemas.openxmlformats.org/officeDocument/2006/relationships/image" Target="../media/image1.wmf"/><Relationship Id="rId2" Type="http://schemas.microsoft.com/office/2007/relationships/media" Target="../media/media10.m4a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media11.m4a"/><Relationship Id="rId7" Type="http://schemas.openxmlformats.org/officeDocument/2006/relationships/image" Target="../media/image1.wmf"/><Relationship Id="rId2" Type="http://schemas.microsoft.com/office/2007/relationships/media" Target="../media/media11.m4a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2.m4a"/><Relationship Id="rId7" Type="http://schemas.openxmlformats.org/officeDocument/2006/relationships/image" Target="../media/image1.wmf"/><Relationship Id="rId2" Type="http://schemas.microsoft.com/office/2007/relationships/media" Target="../media/media12.m4a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8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3.m4a"/><Relationship Id="rId7" Type="http://schemas.openxmlformats.org/officeDocument/2006/relationships/image" Target="../media/image1.wmf"/><Relationship Id="rId2" Type="http://schemas.microsoft.com/office/2007/relationships/media" Target="../media/media13.m4a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9.bin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4.m4a"/><Relationship Id="rId7" Type="http://schemas.openxmlformats.org/officeDocument/2006/relationships/image" Target="../media/image1.wmf"/><Relationship Id="rId2" Type="http://schemas.microsoft.com/office/2007/relationships/media" Target="../media/media14.m4a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0.bin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5.m4a"/><Relationship Id="rId7" Type="http://schemas.openxmlformats.org/officeDocument/2006/relationships/image" Target="../media/image1.wmf"/><Relationship Id="rId2" Type="http://schemas.microsoft.com/office/2007/relationships/media" Target="../media/media15.m4a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1.bin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16.m4a"/><Relationship Id="rId7" Type="http://schemas.openxmlformats.org/officeDocument/2006/relationships/image" Target="../media/image1.wmf"/><Relationship Id="rId2" Type="http://schemas.microsoft.com/office/2007/relationships/media" Target="../media/media16.m4a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2.bin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7.m4a"/><Relationship Id="rId7" Type="http://schemas.openxmlformats.org/officeDocument/2006/relationships/image" Target="../media/image1.wmf"/><Relationship Id="rId2" Type="http://schemas.microsoft.com/office/2007/relationships/media" Target="../media/media17.m4a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3.bin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media2.m4a"/><Relationship Id="rId7" Type="http://schemas.openxmlformats.org/officeDocument/2006/relationships/image" Target="../media/image1.wmf"/><Relationship Id="rId2" Type="http://schemas.microsoft.com/office/2007/relationships/media" Target="../media/media2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audio" Target="../media/media18.m4a"/><Relationship Id="rId7" Type="http://schemas.openxmlformats.org/officeDocument/2006/relationships/image" Target="../media/image1.wmf"/><Relationship Id="rId2" Type="http://schemas.microsoft.com/office/2007/relationships/media" Target="../media/media18.m4a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4.bin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9.m4a"/><Relationship Id="rId7" Type="http://schemas.openxmlformats.org/officeDocument/2006/relationships/image" Target="../media/image1.wmf"/><Relationship Id="rId2" Type="http://schemas.microsoft.com/office/2007/relationships/media" Target="../media/media19.m4a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6.bin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0.m4a"/><Relationship Id="rId7" Type="http://schemas.openxmlformats.org/officeDocument/2006/relationships/image" Target="../media/image1.wmf"/><Relationship Id="rId2" Type="http://schemas.microsoft.com/office/2007/relationships/media" Target="../media/media20.m4a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7.bin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media21.m4a"/><Relationship Id="rId7" Type="http://schemas.openxmlformats.org/officeDocument/2006/relationships/image" Target="../media/image1.wmf"/><Relationship Id="rId2" Type="http://schemas.microsoft.com/office/2007/relationships/media" Target="../media/media21.m4a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8.bin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22.m4a"/><Relationship Id="rId7" Type="http://schemas.openxmlformats.org/officeDocument/2006/relationships/image" Target="../media/image1.wmf"/><Relationship Id="rId2" Type="http://schemas.microsoft.com/office/2007/relationships/media" Target="../media/media22.m4a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9.bin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media23.m4a"/><Relationship Id="rId7" Type="http://schemas.openxmlformats.org/officeDocument/2006/relationships/image" Target="../media/image1.wmf"/><Relationship Id="rId2" Type="http://schemas.microsoft.com/office/2007/relationships/media" Target="../media/media23.m4a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20.bin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media24.m4a"/><Relationship Id="rId7" Type="http://schemas.openxmlformats.org/officeDocument/2006/relationships/image" Target="../media/image1.wmf"/><Relationship Id="rId2" Type="http://schemas.microsoft.com/office/2007/relationships/media" Target="../media/media24.m4a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21.bin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25.m4a"/><Relationship Id="rId7" Type="http://schemas.openxmlformats.org/officeDocument/2006/relationships/image" Target="../media/image1.wmf"/><Relationship Id="rId2" Type="http://schemas.microsoft.com/office/2007/relationships/media" Target="../media/media25.m4a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22.bin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mailto:sandra.schneider@admin.vs.ch" TargetMode="External"/><Relationship Id="rId3" Type="http://schemas.openxmlformats.org/officeDocument/2006/relationships/audio" Target="../media/media7.m4a"/><Relationship Id="rId7" Type="http://schemas.openxmlformats.org/officeDocument/2006/relationships/image" Target="../media/image1.wmf"/><Relationship Id="rId2" Type="http://schemas.microsoft.com/office/2007/relationships/media" Target="../media/media7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8.m4a"/><Relationship Id="rId7" Type="http://schemas.openxmlformats.org/officeDocument/2006/relationships/image" Target="../media/image1.wmf"/><Relationship Id="rId2" Type="http://schemas.microsoft.com/office/2007/relationships/media" Target="../media/media8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101" name="Foliennummernplatzhalt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F1D2D8-CBF8-4CFD-8E5E-1549E4B41750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fr-CH" altLang="fr-FR" sz="1400" smtClean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t="-1329" r="22311"/>
          <a:stretch>
            <a:fillRect/>
          </a:stretch>
        </p:blipFill>
        <p:spPr bwMode="auto">
          <a:xfrm>
            <a:off x="2484438" y="1020763"/>
            <a:ext cx="5094287" cy="557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de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91740" y="39132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4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1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911975" y="625157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8E346F-C45B-40AE-B228-882A4EFE4C1F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fr-CH" altLang="fr-FR" sz="1400" smtClean="0"/>
          </a:p>
        </p:txBody>
      </p:sp>
      <p:pic>
        <p:nvPicPr>
          <p:cNvPr id="20484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100013"/>
            <a:ext cx="4645025" cy="6650037"/>
          </a:xfrm>
        </p:spPr>
      </p:pic>
      <p:pic>
        <p:nvPicPr>
          <p:cNvPr id="20485" name="Imag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192713"/>
            <a:ext cx="1335087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51445" y="2159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9" name="Picture" r:id="rId6" imgW="1104583" imgH="1025467" progId="Word.Picture.8">
                  <p:embed/>
                </p:oleObj>
              </mc:Choice>
              <mc:Fallback>
                <p:oleObj name="Pictur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911975" y="625157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E55588-EFB3-4422-9C52-A02D5634C25D}" type="slidenum">
              <a:rPr lang="fr-CH" altLang="fr-FR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fr-CH" altLang="fr-FR" sz="1400" smtClean="0">
              <a:solidFill>
                <a:srgbClr val="000000"/>
              </a:solidFill>
            </a:endParaRPr>
          </a:p>
        </p:txBody>
      </p:sp>
      <p:sp>
        <p:nvSpPr>
          <p:cNvPr id="13" name="Textfeld 2"/>
          <p:cNvSpPr txBox="1">
            <a:spLocks noChangeArrowheads="1"/>
          </p:cNvSpPr>
          <p:nvPr/>
        </p:nvSpPr>
        <p:spPr bwMode="auto">
          <a:xfrm rot="-2053702">
            <a:off x="-217488" y="4322763"/>
            <a:ext cx="295592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H" altLang="fr-FR" sz="2800" b="1">
                <a:solidFill>
                  <a:srgbClr val="FF0000"/>
                </a:solidFill>
              </a:rPr>
              <a:t>12 février 2021</a:t>
            </a:r>
          </a:p>
        </p:txBody>
      </p:sp>
      <p:pic>
        <p:nvPicPr>
          <p:cNvPr id="22533" name="Imag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5" y="115888"/>
            <a:ext cx="4765675" cy="67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6416" y="16222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3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1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4580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4581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911975" y="625157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7241EA6-9617-4C3C-86CD-7E1AF11F7FA5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fr-CH" altLang="fr-FR" sz="1400" smtClean="0"/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>
            <a:off x="1218365" y="2805112"/>
            <a:ext cx="7705725" cy="3348039"/>
          </a:xfrm>
        </p:spPr>
        <p:txBody>
          <a:bodyPr/>
          <a:lstStyle/>
          <a:p>
            <a:pPr marL="371475" indent="0">
              <a:buFontTx/>
              <a:buNone/>
              <a:defRPr/>
            </a:pPr>
            <a:endParaRPr lang="de-CH" sz="2100" dirty="0" smtClean="0">
              <a:latin typeface="+mj-lt"/>
            </a:endParaRPr>
          </a:p>
          <a:p>
            <a:pPr marL="714375">
              <a:buFont typeface="Arial" panose="020B0604020202020204" pitchFamily="34" charset="0"/>
              <a:buChar char="•"/>
              <a:defRPr/>
            </a:pPr>
            <a:r>
              <a:rPr lang="de-CH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Possibilités de logement :</a:t>
            </a:r>
          </a:p>
          <a:p>
            <a:pPr marL="371475" indent="0">
              <a:buFontTx/>
              <a:buNone/>
              <a:defRPr/>
            </a:pPr>
            <a:r>
              <a:rPr lang="de-CH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Famille d’accueil –  pendulaire – </a:t>
            </a:r>
            <a:r>
              <a:rPr lang="de-CH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internat</a:t>
            </a:r>
            <a:r>
              <a:rPr lang="de-CH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de-CH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famille</a:t>
            </a:r>
            <a:endParaRPr lang="de-CH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71475" indent="0">
              <a:buNone/>
              <a:defRPr/>
            </a:pPr>
            <a:r>
              <a:rPr lang="de-CH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de-CH" sz="2400" dirty="0">
                <a:latin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lang="de-CH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famille</a:t>
            </a:r>
            <a:endParaRPr lang="de-CH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71475" indent="0">
              <a:buFontTx/>
              <a:buNone/>
              <a:defRPr/>
            </a:pPr>
            <a:endParaRPr lang="de-CH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14375">
              <a:buFont typeface="Arial" panose="020B0604020202020204" pitchFamily="34" charset="0"/>
              <a:buChar char="•"/>
              <a:defRPr/>
            </a:pPr>
            <a:r>
              <a:rPr lang="de-CH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Personne </a:t>
            </a:r>
            <a:r>
              <a:rPr lang="de-CH" sz="2400" dirty="0">
                <a:latin typeface="Calibri" panose="020F0502020204030204" pitchFamily="34" charset="0"/>
                <a:cs typeface="Calibri" panose="020F0502020204030204" pitchFamily="34" charset="0"/>
              </a:rPr>
              <a:t>de contact pour les élèves = titulaire et/</a:t>
            </a:r>
            <a:r>
              <a:rPr lang="de-CH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de-CH" sz="2400" dirty="0">
                <a:latin typeface="Calibri" panose="020F0502020204030204" pitchFamily="34" charset="0"/>
                <a:cs typeface="Calibri" panose="020F0502020204030204" pitchFamily="34" charset="0"/>
              </a:rPr>
              <a:t> Direction de l’établissement (coordination, conseils, </a:t>
            </a:r>
            <a:r>
              <a:rPr lang="de-CH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  <a:p>
            <a:pPr marL="712788" indent="0">
              <a:buFontTx/>
              <a:buNone/>
              <a:defRPr/>
            </a:pPr>
            <a:endParaRPr lang="de-CH" sz="210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209675" y="0"/>
            <a:ext cx="7705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fr-F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Année </a:t>
            </a:r>
            <a:r>
              <a:rPr lang="fr-CH" altLang="fr-F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immersion </a:t>
            </a:r>
          </a:p>
        </p:txBody>
      </p:sp>
      <p:pic>
        <p:nvPicPr>
          <p:cNvPr id="24584" name="Imag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107950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69288" y="15875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3312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9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3312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6840538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F54BF6D-515B-42A4-9CC8-E2E097A41FED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fr-CH" altLang="fr-FR" sz="1400" smtClean="0"/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4738" y="80963"/>
            <a:ext cx="770572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fr-F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Année </a:t>
            </a:r>
            <a:r>
              <a:rPr lang="fr-CH" altLang="fr-F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immersion</a:t>
            </a:r>
            <a:endParaRPr lang="de-DE" altLang="fr-FR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631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2862" y="1303696"/>
            <a:ext cx="7813675" cy="5454650"/>
          </a:xfrm>
        </p:spPr>
      </p:pic>
      <p:pic>
        <p:nvPicPr>
          <p:cNvPr id="2" name="Slide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56274" y="151607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4" name="Image" r:id="rId4" imgW="1104583" imgH="1025467" progId="Word.Picture.8">
                  <p:embed/>
                </p:oleObj>
              </mc:Choice>
              <mc:Fallback>
                <p:oleObj name="Image" r:id="rId4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5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8676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8677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911975" y="625157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423887-E36E-4280-9633-BA9F4FC41A54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fr-CH" altLang="fr-FR" sz="1400" smtClean="0"/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>
            <a:off x="1339851" y="2060575"/>
            <a:ext cx="7335838" cy="2916238"/>
          </a:xfrm>
        </p:spPr>
        <p:txBody>
          <a:bodyPr/>
          <a:lstStyle/>
          <a:p>
            <a:pPr marL="371475" indent="0">
              <a:buFontTx/>
              <a:buNone/>
              <a:defRPr/>
            </a:pPr>
            <a:endParaRPr lang="de-CH" sz="2100" dirty="0" smtClean="0">
              <a:latin typeface="+mj-lt"/>
            </a:endParaRPr>
          </a:p>
          <a:p>
            <a:pPr marL="371475" indent="0">
              <a:buFontTx/>
              <a:buNone/>
              <a:defRPr/>
            </a:pPr>
            <a:endParaRPr lang="de-CH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71475" indent="0">
              <a:buFontTx/>
              <a:buNone/>
              <a:defRPr/>
            </a:pPr>
            <a:r>
              <a:rPr lang="fr-CH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Pour les maths et les sciences : </a:t>
            </a:r>
          </a:p>
          <a:p>
            <a:pPr marL="371475" indent="0">
              <a:buFontTx/>
              <a:buNone/>
              <a:defRPr/>
            </a:pPr>
            <a:r>
              <a:rPr lang="fr-CH" sz="24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 </a:t>
            </a:r>
            <a:r>
              <a:rPr lang="fr-CH" sz="2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L</a:t>
            </a:r>
            <a:r>
              <a:rPr lang="fr-CH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es élèves sont scolarisés dans les mêmes niveaux            </a:t>
            </a:r>
          </a:p>
          <a:p>
            <a:pPr marL="712788" indent="0">
              <a:buFontTx/>
              <a:buNone/>
              <a:defRPr/>
            </a:pPr>
            <a:r>
              <a:rPr lang="fr-CH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que ceux de l’année précédente.</a:t>
            </a:r>
            <a:endParaRPr lang="fr-CH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209675" y="0"/>
            <a:ext cx="7705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fr-F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Année </a:t>
            </a:r>
            <a:r>
              <a:rPr lang="fr-CH" altLang="fr-F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immersion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4" name="Picture" r:id="rId6" imgW="1104583" imgH="1025467" progId="Word.Picture.8">
                  <p:embed/>
                </p:oleObj>
              </mc:Choice>
              <mc:Fallback>
                <p:oleObj name="Pictur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0724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0725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840538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972F03-0144-49C5-A956-8CF8F2AA5A16}" type="slidenum">
              <a:rPr lang="fr-CH" altLang="fr-FR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fr-CH" altLang="fr-FR" sz="1400" smtClean="0">
              <a:solidFill>
                <a:srgbClr val="000000"/>
              </a:solidFill>
            </a:endParaRPr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>
            <a:off x="1270000" y="1544638"/>
            <a:ext cx="7704138" cy="4332634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de-CH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</a:t>
            </a:r>
            <a:r>
              <a:rPr lang="fr-CH" sz="28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Évaluation / promotion</a:t>
            </a:r>
          </a:p>
          <a:p>
            <a:pPr marL="0" indent="0">
              <a:buFontTx/>
              <a:buNone/>
              <a:defRPr/>
            </a:pPr>
            <a:endParaRPr lang="fr-CH" sz="2800" b="1" u="sng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fr-CH" sz="1600" b="1" u="sng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fr-CH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Les élèves ont le statut d’élève en immersion, ils décident donc à la période de Noël s’ils comptabilisent ou pas leurs notes du 1</a:t>
            </a:r>
            <a:r>
              <a:rPr lang="fr-CH" sz="24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CH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semestre. </a:t>
            </a:r>
          </a:p>
          <a:p>
            <a:pPr marL="0" indent="0">
              <a:buNone/>
              <a:defRPr/>
            </a:pPr>
            <a:endParaRPr lang="fr-CH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r>
              <a:rPr lang="fr-CH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Pour la promotion, les dispositions identiques à celles des autres élèves sont appliquées, avec l’ajout de la mention «élève en immersion linguistique» dans le livret scolaire.</a:t>
            </a:r>
          </a:p>
          <a:p>
            <a:pPr marL="0" indent="0">
              <a:buFontTx/>
              <a:buNone/>
              <a:defRPr/>
            </a:pPr>
            <a:endParaRPr lang="de-CH" sz="1600" dirty="0"/>
          </a:p>
          <a:p>
            <a:pPr marL="0" indent="0">
              <a:buFontTx/>
              <a:buNone/>
              <a:defRPr/>
            </a:pPr>
            <a:endParaRPr lang="de-CH" sz="1600" dirty="0"/>
          </a:p>
          <a:p>
            <a:pPr marL="0" indent="0">
              <a:buFontTx/>
              <a:buNone/>
              <a:defRPr/>
            </a:pPr>
            <a:r>
              <a:rPr lang="de-CH" sz="1600" dirty="0" smtClean="0"/>
              <a:t>     </a:t>
            </a:r>
            <a:r>
              <a:rPr lang="de-CH" sz="1600" dirty="0" smtClean="0">
                <a:latin typeface="+mj-lt"/>
              </a:rPr>
              <a:t> </a:t>
            </a:r>
          </a:p>
          <a:p>
            <a:pPr marL="0" indent="0">
              <a:buFontTx/>
              <a:buNone/>
              <a:defRPr/>
            </a:pPr>
            <a:r>
              <a:rPr lang="de-CH" sz="2100" dirty="0" smtClean="0"/>
              <a:t>     </a:t>
            </a:r>
          </a:p>
          <a:p>
            <a:pPr marL="0" indent="0">
              <a:lnSpc>
                <a:spcPct val="150000"/>
              </a:lnSpc>
              <a:buFontTx/>
              <a:buNone/>
              <a:defRPr/>
            </a:pPr>
            <a:endParaRPr lang="fr-CH" sz="2100" u="sng" dirty="0"/>
          </a:p>
          <a:p>
            <a:pPr marL="0" indent="0">
              <a:buFontTx/>
              <a:buNone/>
              <a:defRPr/>
            </a:pPr>
            <a:endParaRPr lang="fr-CH" sz="2200" dirty="0">
              <a:latin typeface="+mj-lt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42988" y="0"/>
            <a:ext cx="7705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fr-F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Année </a:t>
            </a:r>
            <a:r>
              <a:rPr lang="fr-CH" altLang="fr-F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immersion                          </a:t>
            </a:r>
            <a:endParaRPr lang="de-DE" altLang="fr-FR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Slide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42313" y="312737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2" name="Picture" r:id="rId6" imgW="1104583" imgH="1025467" progId="Word.Picture.8">
                  <p:embed/>
                </p:oleObj>
              </mc:Choice>
              <mc:Fallback>
                <p:oleObj name="Pictur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1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2772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2773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840538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C81A0A-5357-454A-8DA4-7FC5E83AD84E}" type="slidenum">
              <a:rPr lang="fr-CH" altLang="fr-FR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fr-CH" altLang="fr-FR" sz="1400" smtClean="0">
              <a:solidFill>
                <a:srgbClr val="000000"/>
              </a:solidFill>
            </a:endParaRPr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>
            <a:off x="1042988" y="1196975"/>
            <a:ext cx="7931150" cy="540067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de-CH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</a:t>
            </a:r>
            <a:r>
              <a:rPr lang="de-CH" sz="2800" b="1" u="sng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de-CH" sz="28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romotion</a:t>
            </a:r>
          </a:p>
          <a:p>
            <a:pPr marL="0" indent="0">
              <a:buFontTx/>
              <a:buNone/>
              <a:defRPr/>
            </a:pPr>
            <a:endParaRPr lang="fr-CH" sz="1600" b="1" u="sng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fr-CH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Concernant l’admission au secondaire II (collège et ECCG)  </a:t>
            </a:r>
            <a:r>
              <a:rPr lang="fr-CH" sz="24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 </a:t>
            </a:r>
            <a:r>
              <a:rPr lang="fr-CH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règles cantonales. </a:t>
            </a:r>
          </a:p>
          <a:p>
            <a:pPr marL="0" indent="0">
              <a:buFontTx/>
              <a:buNone/>
              <a:defRPr/>
            </a:pPr>
            <a:r>
              <a:rPr lang="fr-CH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Cependant, en allemand, le niveau II en immersion devient  </a:t>
            </a:r>
          </a:p>
          <a:p>
            <a:pPr marL="0" indent="0">
              <a:buFontTx/>
              <a:buNone/>
              <a:defRPr/>
            </a:pPr>
            <a:r>
              <a:rPr lang="fr-CH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un </a:t>
            </a:r>
            <a:r>
              <a:rPr lang="fr-CH" sz="24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fr-CH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iveau I pour l’accès au collège et à l’ECCG ; de plus, la</a:t>
            </a:r>
          </a:p>
          <a:p>
            <a:pPr marL="0" indent="0">
              <a:buNone/>
              <a:defRPr/>
            </a:pPr>
            <a:r>
              <a:rPr lang="fr-CH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fr-CH" sz="2400" dirty="0">
                <a:latin typeface="Calibri" panose="020F0502020204030204" pitchFamily="34" charset="0"/>
                <a:cs typeface="Calibri" panose="020F0502020204030204" pitchFamily="34" charset="0"/>
              </a:rPr>
              <a:t>moyenne entre 4 et 4.4 = </a:t>
            </a:r>
            <a:r>
              <a:rPr lang="fr-CH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4.5.</a:t>
            </a:r>
            <a:endParaRPr lang="fr-CH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fr-CH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fr-CH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 plus, pour l’admission à l’ECCG </a:t>
            </a:r>
            <a:r>
              <a:rPr lang="fr-CH" sz="24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Sciences </a:t>
            </a:r>
            <a:r>
              <a:rPr lang="fr-CH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en niveau II </a:t>
            </a:r>
          </a:p>
          <a:p>
            <a:pPr marL="0" indent="0">
              <a:buFontTx/>
              <a:buNone/>
              <a:defRPr/>
            </a:pPr>
            <a:r>
              <a:rPr lang="fr-CH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en immersion = niveau I pour l’entrée à l’ECCG.</a:t>
            </a:r>
          </a:p>
          <a:p>
            <a:pPr marL="0" indent="0">
              <a:buFontTx/>
              <a:buNone/>
              <a:defRPr/>
            </a:pPr>
            <a:r>
              <a:rPr lang="fr-CH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fr-CH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L’élève commence dans le Haut-Valais avec le même </a:t>
            </a:r>
          </a:p>
          <a:p>
            <a:pPr marL="0" indent="0">
              <a:buNone/>
              <a:defRPr/>
            </a:pPr>
            <a:r>
              <a:rPr lang="fr-CH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niveau qu’en 10CO ou en 11CO.</a:t>
            </a:r>
            <a:endParaRPr lang="fr-CH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de-CH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de-CH" sz="1600" dirty="0"/>
          </a:p>
          <a:p>
            <a:pPr marL="0" indent="0">
              <a:buFontTx/>
              <a:buNone/>
              <a:defRPr/>
            </a:pPr>
            <a:endParaRPr lang="de-CH" sz="1600" dirty="0"/>
          </a:p>
          <a:p>
            <a:pPr marL="0" indent="0">
              <a:buFontTx/>
              <a:buNone/>
              <a:defRPr/>
            </a:pPr>
            <a:r>
              <a:rPr lang="de-CH" sz="1600" dirty="0" smtClean="0"/>
              <a:t>     </a:t>
            </a:r>
            <a:r>
              <a:rPr lang="de-CH" sz="1600" dirty="0" smtClean="0">
                <a:latin typeface="+mj-lt"/>
              </a:rPr>
              <a:t> </a:t>
            </a:r>
          </a:p>
          <a:p>
            <a:pPr marL="0" indent="0">
              <a:buFontTx/>
              <a:buNone/>
              <a:defRPr/>
            </a:pPr>
            <a:r>
              <a:rPr lang="de-CH" sz="2100" dirty="0" smtClean="0"/>
              <a:t>     </a:t>
            </a:r>
          </a:p>
          <a:p>
            <a:pPr marL="0" indent="0">
              <a:lnSpc>
                <a:spcPct val="150000"/>
              </a:lnSpc>
              <a:buFontTx/>
              <a:buNone/>
              <a:defRPr/>
            </a:pPr>
            <a:endParaRPr lang="fr-CH" sz="2100" u="sng" dirty="0"/>
          </a:p>
          <a:p>
            <a:pPr marL="0" indent="0">
              <a:buFontTx/>
              <a:buNone/>
              <a:defRPr/>
            </a:pPr>
            <a:endParaRPr lang="fr-CH" sz="2200" dirty="0">
              <a:latin typeface="+mj-lt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42988" y="0"/>
            <a:ext cx="7705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fr-F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Année </a:t>
            </a:r>
            <a:r>
              <a:rPr lang="fr-CH" altLang="fr-F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immersion                          </a:t>
            </a:r>
            <a:endParaRPr lang="de-DE" altLang="fr-FR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Slide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25974" y="320787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10400" y="644525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88EC157-4F8E-4183-A2A3-9C314815C1B9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fr-CH" altLang="fr-FR" sz="1400" smtClean="0"/>
          </a:p>
        </p:txBody>
      </p:sp>
      <p:graphicFrame>
        <p:nvGraphicFramePr>
          <p:cNvPr id="34819" name="Object 2"/>
          <p:cNvGraphicFramePr>
            <a:graphicFrameLocks noChangeAspect="1"/>
          </p:cNvGraphicFramePr>
          <p:nvPr/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9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0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150938" y="260350"/>
            <a:ext cx="77057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CH" altLang="fr-FR" sz="28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CH" altLang="fr-F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Accès au Lycée-collège après </a:t>
            </a:r>
            <a:br>
              <a:rPr lang="fr-CH" altLang="fr-F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CH" altLang="fr-F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10 ou 11CO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DE" altLang="fr-FR" sz="2800" b="1" dirty="0">
              <a:solidFill>
                <a:srgbClr val="FF0000"/>
              </a:solidFill>
            </a:endParaRPr>
          </a:p>
        </p:txBody>
      </p:sp>
      <p:pic>
        <p:nvPicPr>
          <p:cNvPr id="34822" name="Imag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1808163"/>
            <a:ext cx="6997700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99450" y="26035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403350" y="73025"/>
            <a:ext cx="7705725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CH" altLang="fr-FR" sz="28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CH" altLang="fr-F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Après </a:t>
            </a:r>
            <a:r>
              <a:rPr lang="fr-CH" altLang="fr-F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11CO </a:t>
            </a:r>
            <a:r>
              <a:rPr lang="fr-CH" altLang="fr-F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fr-CH" altLang="fr-F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CH" altLang="fr-F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Diplôme du CO obtenu plus:</a:t>
            </a:r>
            <a:endParaRPr lang="de-CH" altLang="fr-FR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CH" altLang="fr-FR" sz="2800" b="1" dirty="0">
                <a:solidFill>
                  <a:srgbClr val="FF0000"/>
                </a:solidFill>
              </a:rPr>
              <a:t> </a:t>
            </a:r>
            <a:endParaRPr lang="de-DE" altLang="fr-FR" sz="2800" b="1" dirty="0">
              <a:solidFill>
                <a:srgbClr val="FF0000"/>
              </a:solidFill>
            </a:endParaRPr>
          </a:p>
        </p:txBody>
      </p:sp>
      <p:sp>
        <p:nvSpPr>
          <p:cNvPr id="3686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875463" y="6237288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64017F-17CF-4990-968D-A8D90DD16D30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fr-CH" altLang="fr-FR" sz="1400" smtClean="0"/>
          </a:p>
        </p:txBody>
      </p:sp>
      <p:graphicFrame>
        <p:nvGraphicFramePr>
          <p:cNvPr id="36868" name="Object 2"/>
          <p:cNvGraphicFramePr>
            <a:graphicFrameLocks noChangeAspect="1"/>
          </p:cNvGraphicFramePr>
          <p:nvPr/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6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pic>
        <p:nvPicPr>
          <p:cNvPr id="36870" name="Picture 23" descr="F:\BEL\CB\PPT\S1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1380217"/>
            <a:ext cx="644525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66574" y="26035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166688" y="55563"/>
          <a:ext cx="1104900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5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88" y="55563"/>
                        <a:ext cx="1104900" cy="1023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5" name="Line 4"/>
          <p:cNvSpPr>
            <a:spLocks noChangeShapeType="1"/>
          </p:cNvSpPr>
          <p:nvPr/>
        </p:nvSpPr>
        <p:spPr bwMode="auto">
          <a:xfrm>
            <a:off x="1731890" y="860118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8916" name="Line 5"/>
          <p:cNvSpPr>
            <a:spLocks noChangeShapeType="1"/>
          </p:cNvSpPr>
          <p:nvPr/>
        </p:nvSpPr>
        <p:spPr bwMode="auto">
          <a:xfrm>
            <a:off x="647700" y="12985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8917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6840538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E95CF7-56EC-43DF-94A9-0A0818B87A4A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fr-CH" altLang="fr-FR" sz="1400" smtClean="0"/>
          </a:p>
        </p:txBody>
      </p:sp>
      <p:sp>
        <p:nvSpPr>
          <p:cNvPr id="13" name="Espace réservé du contenu 2"/>
          <p:cNvSpPr>
            <a:spLocks noGrp="1"/>
          </p:cNvSpPr>
          <p:nvPr>
            <p:ph sz="half" idx="1"/>
          </p:nvPr>
        </p:nvSpPr>
        <p:spPr>
          <a:xfrm>
            <a:off x="868290" y="1156493"/>
            <a:ext cx="7775575" cy="5410508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de-CH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Bases </a:t>
            </a:r>
            <a:r>
              <a:rPr lang="de-CH" sz="2100" b="1" u="sng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légales</a:t>
            </a:r>
            <a:endParaRPr lang="de-CH" sz="2100" b="1" u="sng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de-CH" sz="20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65000"/>
              <a:buFont typeface="Arial" pitchFamily="34" charset="0"/>
              <a:buChar char="●"/>
              <a:defRPr/>
            </a:pPr>
            <a:r>
              <a:rPr lang="de-CH" sz="2100" dirty="0">
                <a:latin typeface="Calibri" panose="020F0502020204030204" pitchFamily="34" charset="0"/>
                <a:cs typeface="Calibri" panose="020F0502020204030204" pitchFamily="34" charset="0"/>
              </a:rPr>
              <a:t>L’Ordonnance du 12 janvier 2011 concernant les structures suprarégionales du cycle d’orientation (411.200</a:t>
            </a:r>
            <a:r>
              <a:rPr lang="de-CH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SzPct val="65000"/>
              <a:buFontTx/>
              <a:buNone/>
              <a:defRPr/>
            </a:pPr>
            <a:endParaRPr lang="de-CH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65000"/>
              <a:buFont typeface="Arial" pitchFamily="34" charset="0"/>
              <a:buChar char="●"/>
              <a:defRPr/>
            </a:pPr>
            <a:r>
              <a:rPr lang="de-CH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Directives</a:t>
            </a:r>
            <a:r>
              <a:rPr lang="de-CH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relatives aux élèves de la scolarité obligatoire suivant un enseignement immersif durant une année dans l’autre partie linguistique du canton</a:t>
            </a:r>
          </a:p>
          <a:p>
            <a:pPr marL="0" indent="0">
              <a:buSzPct val="65000"/>
              <a:buFontTx/>
              <a:buNone/>
              <a:defRPr/>
            </a:pPr>
            <a:endParaRPr lang="fr-CH" sz="21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65000"/>
              <a:buFont typeface="Arial" pitchFamily="34" charset="0"/>
              <a:buChar char="●"/>
              <a:defRPr/>
            </a:pPr>
            <a:r>
              <a:rPr lang="de-CH" sz="21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Art. 25 de l’Ordonnance relative à l’évaluation du travail des élèves de la scolarité obligatoire du 17 juin 2015</a:t>
            </a:r>
          </a:p>
          <a:p>
            <a:pPr marL="0" indent="0">
              <a:buSzPct val="65000"/>
              <a:buFontTx/>
              <a:buNone/>
              <a:defRPr/>
            </a:pPr>
            <a:endParaRPr lang="de-CH" sz="2100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65000"/>
              <a:buFont typeface="Arial" pitchFamily="34" charset="0"/>
              <a:buChar char="●"/>
              <a:defRPr/>
            </a:pPr>
            <a:r>
              <a:rPr lang="de-CH" sz="21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élève a la possibilité de poursuivre son CO dans le CO d’immersion mais sans conditions particulières, si ce n’est les aspects financiers.</a:t>
            </a:r>
          </a:p>
          <a:p>
            <a:pPr>
              <a:buSzPct val="65000"/>
              <a:buFont typeface="Arial" pitchFamily="34" charset="0"/>
              <a:buChar char="●"/>
              <a:defRPr/>
            </a:pPr>
            <a:endParaRPr lang="de-CH" sz="2100" dirty="0" smtClean="0">
              <a:latin typeface="+mj-lt"/>
            </a:endParaRPr>
          </a:p>
          <a:p>
            <a:pPr>
              <a:buSzPct val="65000"/>
              <a:buFont typeface="Arial" pitchFamily="34" charset="0"/>
              <a:buChar char="●"/>
              <a:defRPr/>
            </a:pPr>
            <a:endParaRPr lang="de-CH" sz="2100" dirty="0" smtClean="0">
              <a:latin typeface="+mj-lt"/>
            </a:endParaRPr>
          </a:p>
        </p:txBody>
      </p:sp>
      <p:sp>
        <p:nvSpPr>
          <p:cNvPr id="38919" name="Rectangle 2"/>
          <p:cNvSpPr txBox="1">
            <a:spLocks noChangeArrowheads="1"/>
          </p:cNvSpPr>
          <p:nvPr/>
        </p:nvSpPr>
        <p:spPr bwMode="auto">
          <a:xfrm>
            <a:off x="1113381" y="-50880"/>
            <a:ext cx="7705725" cy="80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fr-F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Année en immersion</a:t>
            </a:r>
            <a:endParaRPr lang="de-DE" altLang="fr-FR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Slide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37465" y="17264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8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9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911975" y="625157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144D57-F9A0-45FA-B79B-AC15FA313122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fr-CH" altLang="fr-FR" sz="1400" smtClean="0"/>
          </a:p>
        </p:txBody>
      </p:sp>
      <p:sp>
        <p:nvSpPr>
          <p:cNvPr id="6150" name="Espace réservé du contenu 2"/>
          <p:cNvSpPr>
            <a:spLocks noGrp="1"/>
          </p:cNvSpPr>
          <p:nvPr>
            <p:ph sz="half" idx="1"/>
          </p:nvPr>
        </p:nvSpPr>
        <p:spPr>
          <a:xfrm>
            <a:off x="1439863" y="1787525"/>
            <a:ext cx="7235825" cy="4116388"/>
          </a:xfrm>
        </p:spPr>
        <p:txBody>
          <a:bodyPr/>
          <a:lstStyle/>
          <a:p>
            <a:pPr marL="1055688"/>
            <a:r>
              <a:rPr lang="fr-CH" alt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Procédure</a:t>
            </a:r>
          </a:p>
          <a:p>
            <a:pPr marL="1055688"/>
            <a:r>
              <a:rPr lang="fr-CH" alt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Témoignages</a:t>
            </a:r>
          </a:p>
          <a:p>
            <a:pPr marL="1055688"/>
            <a:r>
              <a:rPr lang="fr-CH" alt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L’année en immersion et ses particularités</a:t>
            </a:r>
          </a:p>
          <a:p>
            <a:pPr marL="1055688"/>
            <a:r>
              <a:rPr lang="fr-CH" alt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Après l’année en immersion</a:t>
            </a:r>
          </a:p>
          <a:p>
            <a:pPr marL="1055688"/>
            <a:r>
              <a:rPr lang="fr-CH" alt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</a:p>
        </p:txBody>
      </p:sp>
      <p:sp>
        <p:nvSpPr>
          <p:cNvPr id="6151" name="Rectangle 2"/>
          <p:cNvSpPr txBox="1">
            <a:spLocks noChangeArrowheads="1"/>
          </p:cNvSpPr>
          <p:nvPr/>
        </p:nvSpPr>
        <p:spPr bwMode="auto">
          <a:xfrm>
            <a:off x="1209675" y="0"/>
            <a:ext cx="7705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CH" altLang="fr-FR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52" name="Grafik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849688"/>
            <a:ext cx="3001963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62781" y="40084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3312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8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3312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3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96963" y="-30163"/>
            <a:ext cx="7705725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de-D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Certaines différences 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CH" altLang="de-D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 </a:t>
            </a:r>
            <a:r>
              <a:rPr lang="fr-CH" altLang="de-DE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exemple </a:t>
            </a:r>
            <a:r>
              <a:rPr lang="fr-CH" altLang="de-D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vacances</a:t>
            </a:r>
            <a:endParaRPr lang="de-DE" altLang="de-DE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66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D7BDB22-8B7D-457A-94DF-EC13AF6C24EC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fr-CH" altLang="fr-FR" sz="1400" smtClean="0"/>
          </a:p>
        </p:txBody>
      </p:sp>
      <p:graphicFrame>
        <p:nvGraphicFramePr>
          <p:cNvPr id="40968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1271005"/>
              </p:ext>
            </p:extLst>
          </p:nvPr>
        </p:nvGraphicFramePr>
        <p:xfrm>
          <a:off x="465138" y="2827337"/>
          <a:ext cx="8140700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9" name="Worksheet" r:id="rId8" imgW="9761176" imgH="2118413" progId="Excel.Sheet.12">
                  <p:embed/>
                </p:oleObj>
              </mc:Choice>
              <mc:Fallback>
                <p:oleObj name="Worksheet" r:id="rId8" imgW="9761176" imgH="2118413" progId="Excel.Sheet.12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138" y="2827337"/>
                        <a:ext cx="8140700" cy="177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/>
          <p:cNvSpPr/>
          <p:nvPr/>
        </p:nvSpPr>
        <p:spPr>
          <a:xfrm>
            <a:off x="4463987" y="3104964"/>
            <a:ext cx="3060341" cy="149402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pic>
        <p:nvPicPr>
          <p:cNvPr id="2" name="Slide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69288" y="26035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4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1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3012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71663" y="152400"/>
            <a:ext cx="68913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de-DE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Telc</a:t>
            </a:r>
            <a:r>
              <a:rPr lang="fr-CH" altLang="de-D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altLang="de-DE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LANGUAGE TESTS</a:t>
            </a:r>
            <a:endParaRPr lang="de-DE" altLang="de-DE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01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57BCEE7-2C9E-4D27-AF09-DCAC8BD6D3CE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fr-CH" altLang="fr-FR" sz="1400" smtClean="0"/>
          </a:p>
        </p:txBody>
      </p:sp>
      <p:pic>
        <p:nvPicPr>
          <p:cNvPr id="4301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2" t="7829" r="46504" b="75656"/>
          <a:stretch>
            <a:fillRect/>
          </a:stretch>
        </p:blipFill>
        <p:spPr bwMode="auto">
          <a:xfrm>
            <a:off x="4176713" y="2039938"/>
            <a:ext cx="4565650" cy="16414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6" name="ZoneTexte 1"/>
          <p:cNvSpPr txBox="1">
            <a:spLocks noChangeArrowheads="1"/>
          </p:cNvSpPr>
          <p:nvPr/>
        </p:nvSpPr>
        <p:spPr bwMode="auto">
          <a:xfrm>
            <a:off x="1519238" y="1412875"/>
            <a:ext cx="2089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B1 - B2</a:t>
            </a:r>
            <a:r>
              <a:rPr lang="fr-CH" altLang="fr-FR" sz="2800" b="1"/>
              <a:t> </a:t>
            </a:r>
            <a:endParaRPr lang="fr-CH" altLang="fr-FR" sz="1400"/>
          </a:p>
        </p:txBody>
      </p:sp>
      <p:sp>
        <p:nvSpPr>
          <p:cNvPr id="43017" name="ZoneTexte 2"/>
          <p:cNvSpPr txBox="1">
            <a:spLocks noChangeArrowheads="1"/>
          </p:cNvSpPr>
          <p:nvPr/>
        </p:nvSpPr>
        <p:spPr bwMode="auto">
          <a:xfrm>
            <a:off x="1438275" y="2816225"/>
            <a:ext cx="210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1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Début mai 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438275" y="4005263"/>
            <a:ext cx="7304088" cy="2432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CH" dirty="0">
                <a:latin typeface="Calibri" panose="020F0502020204030204" pitchFamily="34" charset="0"/>
                <a:cs typeface="Calibri" panose="020F0502020204030204" pitchFamily="34" charset="0"/>
              </a:rPr>
              <a:t>En réussissant l’examen </a:t>
            </a:r>
            <a:r>
              <a:rPr lang="fr-CH" b="1" dirty="0">
                <a:latin typeface="Calibri" panose="020F0502020204030204" pitchFamily="34" charset="0"/>
                <a:cs typeface="Calibri" panose="020F0502020204030204" pitchFamily="34" charset="0"/>
              </a:rPr>
              <a:t>Zertifikat Deutsch für Jugendliche </a:t>
            </a:r>
            <a:r>
              <a:rPr lang="fr-CH" dirty="0">
                <a:latin typeface="Calibri" panose="020F0502020204030204" pitchFamily="34" charset="0"/>
                <a:cs typeface="Calibri" panose="020F0502020204030204" pitchFamily="34" charset="0"/>
              </a:rPr>
              <a:t>(telc Deutsch B1) le/la participant/e a prouvé qu’il/elle est capable de : </a:t>
            </a:r>
          </a:p>
          <a:p>
            <a:pPr eaLnBrk="1" hangingPunct="1">
              <a:defRPr/>
            </a:pPr>
            <a:endParaRPr lang="fr-CH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-CH" dirty="0">
                <a:latin typeface="Calibri" panose="020F0502020204030204" pitchFamily="34" charset="0"/>
                <a:cs typeface="Calibri" panose="020F0502020204030204" pitchFamily="34" charset="0"/>
              </a:rPr>
              <a:t>comprendre des textes variés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-CH" dirty="0">
                <a:latin typeface="Calibri" panose="020F0502020204030204" pitchFamily="34" charset="0"/>
                <a:cs typeface="Calibri" panose="020F0502020204030204" pitchFamily="34" charset="0"/>
              </a:rPr>
              <a:t>s’exprimer à leur sujet aussi bien oralement que par écrit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-CH" dirty="0">
                <a:latin typeface="Calibri" panose="020F0502020204030204" pitchFamily="34" charset="0"/>
                <a:cs typeface="Calibri" panose="020F0502020204030204" pitchFamily="34" charset="0"/>
              </a:rPr>
              <a:t>s’affirmer linguistiquement dans toutes les situations importantes de la vie quotidienne ou professionnelle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-CH" dirty="0">
                <a:latin typeface="Calibri" panose="020F0502020204030204" pitchFamily="34" charset="0"/>
                <a:cs typeface="Calibri" panose="020F0502020204030204" pitchFamily="34" charset="0"/>
              </a:rPr>
              <a:t>comprendre et participer aux conversations dans la vie privée ainsi que professionnelle</a:t>
            </a:r>
          </a:p>
        </p:txBody>
      </p:sp>
      <p:pic>
        <p:nvPicPr>
          <p:cNvPr id="2" name="Slide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6600" y="307899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00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59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5060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>
            <a:off x="1151620" y="1433502"/>
            <a:ext cx="7992379" cy="562694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fr-CH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Quels sont mes projets professionnels pour l’année suivante? </a:t>
            </a:r>
            <a:r>
              <a:rPr lang="fr-CH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</a:t>
            </a:r>
            <a:endParaRPr lang="fr-CH" sz="2400" dirty="0" smtClean="0">
              <a:latin typeface="+mj-lt"/>
            </a:endParaRPr>
          </a:p>
          <a:p>
            <a:pPr marL="0" indent="0">
              <a:buFontTx/>
              <a:buNone/>
              <a:defRPr/>
            </a:pPr>
            <a:endParaRPr lang="fr-CH" sz="2400" dirty="0" smtClean="0">
              <a:latin typeface="+mj-lt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312863" y="263525"/>
            <a:ext cx="732472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de-D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après l’année en immersion ?</a:t>
            </a:r>
            <a:endParaRPr lang="de-DE" altLang="de-DE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619250" y="2303463"/>
            <a:ext cx="7524750" cy="5164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CH" sz="2000" b="1" dirty="0">
                <a:latin typeface="Calibri" panose="020F0502020204030204" pitchFamily="34" charset="0"/>
                <a:cs typeface="Calibri" panose="020F0502020204030204" pitchFamily="34" charset="0"/>
              </a:rPr>
              <a:t>Apprentissage</a:t>
            </a:r>
            <a:r>
              <a:rPr lang="de-CH" sz="20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2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>
              <a:spcBef>
                <a:spcPct val="20000"/>
              </a:spcBef>
              <a:defRPr/>
            </a:pPr>
            <a:r>
              <a:rPr lang="de-CH" sz="2000" dirty="0">
                <a:latin typeface="Calibri" panose="020F0502020204030204" pitchFamily="34" charset="0"/>
                <a:cs typeface="Calibri" panose="020F0502020204030204" pitchFamily="34" charset="0"/>
              </a:rPr>
              <a:t>      l’apprentissage peut – théoriquement – débuter même sans      </a:t>
            </a:r>
          </a:p>
          <a:p>
            <a:pPr>
              <a:spcBef>
                <a:spcPct val="20000"/>
              </a:spcBef>
              <a:defRPr/>
            </a:pPr>
            <a:r>
              <a:rPr lang="de-CH" sz="2000" dirty="0">
                <a:latin typeface="Calibri" panose="020F0502020204030204" pitchFamily="34" charset="0"/>
                <a:cs typeface="Calibri" panose="020F0502020204030204" pitchFamily="34" charset="0"/>
              </a:rPr>
              <a:t>      diplôme du CO </a:t>
            </a:r>
            <a:r>
              <a:rPr lang="de-CH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(Attention : exigences du maître d’apprentissage ! ) </a:t>
            </a:r>
          </a:p>
          <a:p>
            <a:pPr>
              <a:spcBef>
                <a:spcPct val="20000"/>
              </a:spcBef>
              <a:defRPr/>
            </a:pPr>
            <a:endParaRPr lang="de-CH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CH" sz="2000" b="1" dirty="0">
                <a:latin typeface="Calibri" panose="020F0502020204030204" pitchFamily="34" charset="0"/>
                <a:cs typeface="Calibri" panose="020F0502020204030204" pitchFamily="34" charset="0"/>
              </a:rPr>
              <a:t>ECCG</a:t>
            </a:r>
            <a:r>
              <a:rPr lang="de-CH" sz="2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>
              <a:spcBef>
                <a:spcPct val="20000"/>
              </a:spcBef>
              <a:defRPr/>
            </a:pPr>
            <a:r>
              <a:rPr lang="de-CH" sz="2000" dirty="0">
                <a:latin typeface="Calibri" panose="020F0502020204030204" pitchFamily="34" charset="0"/>
                <a:cs typeface="Calibri" panose="020F0502020204030204" pitchFamily="34" charset="0"/>
              </a:rPr>
              <a:t>      garder à l’oeil les conditions d’admission (l’aménagement pour </a:t>
            </a:r>
          </a:p>
          <a:p>
            <a:pPr>
              <a:spcBef>
                <a:spcPct val="20000"/>
              </a:spcBef>
              <a:defRPr/>
            </a:pPr>
            <a:r>
              <a:rPr lang="de-CH" sz="2000" dirty="0">
                <a:latin typeface="Calibri" panose="020F0502020204030204" pitchFamily="34" charset="0"/>
                <a:cs typeface="Calibri" panose="020F0502020204030204" pitchFamily="34" charset="0"/>
              </a:rPr>
              <a:t>      les sciences)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de-CH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CH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Collège: 4 x N2 après la 10CO</a:t>
            </a:r>
            <a:r>
              <a:rPr lang="de-CH" sz="2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>
              <a:spcBef>
                <a:spcPct val="20000"/>
              </a:spcBef>
              <a:defRPr/>
            </a:pPr>
            <a:r>
              <a:rPr lang="de-CH" sz="2000" dirty="0">
                <a:latin typeface="Calibri" panose="020F0502020204030204" pitchFamily="34" charset="0"/>
                <a:cs typeface="Calibri" panose="020F0502020204030204" pitchFamily="34" charset="0"/>
              </a:rPr>
              <a:t>      attention aux exigences </a:t>
            </a:r>
          </a:p>
          <a:p>
            <a:pPr>
              <a:spcBef>
                <a:spcPct val="20000"/>
              </a:spcBef>
              <a:defRPr/>
            </a:pPr>
            <a:r>
              <a:rPr lang="de-CH" sz="20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      Reporter d’un an </a:t>
            </a:r>
            <a:r>
              <a:rPr lang="de-CH" sz="2000" dirty="0">
                <a:latin typeface="Calibri" panose="020F0502020204030204" pitchFamily="34" charset="0"/>
                <a:cs typeface="Calibri" panose="020F0502020204030204" pitchFamily="34" charset="0"/>
              </a:rPr>
              <a:t>I’année en </a:t>
            </a:r>
            <a:r>
              <a:rPr lang="de-CH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immersion</a:t>
            </a:r>
            <a:r>
              <a:rPr lang="de-CH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20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>
              <a:spcBef>
                <a:spcPct val="20000"/>
              </a:spcBef>
              <a:defRPr/>
            </a:pPr>
            <a:endParaRPr lang="de-CH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de-CH" sz="20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spcBef>
                <a:spcPct val="20000"/>
              </a:spcBef>
              <a:defRPr/>
            </a:pPr>
            <a:endParaRPr lang="fr-CH" dirty="0">
              <a:latin typeface="Arial" charset="0"/>
            </a:endParaRPr>
          </a:p>
        </p:txBody>
      </p:sp>
      <p:sp>
        <p:nvSpPr>
          <p:cNvPr id="4506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H" altLang="fr-FR" sz="1400" dirty="0" smtClean="0"/>
              <a:t>22</a:t>
            </a:r>
          </a:p>
        </p:txBody>
      </p:sp>
      <p:pic>
        <p:nvPicPr>
          <p:cNvPr id="4" name="Slide 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69288" y="325449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875463" y="625157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C1F617B-00F8-4DD1-925C-DC42A346EA33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fr-CH" altLang="fr-FR" sz="1400" smtClean="0"/>
          </a:p>
        </p:txBody>
      </p:sp>
      <p:graphicFrame>
        <p:nvGraphicFramePr>
          <p:cNvPr id="47107" name="Object 2"/>
          <p:cNvGraphicFramePr>
            <a:graphicFrameLocks noChangeAspect="1"/>
          </p:cNvGraphicFramePr>
          <p:nvPr/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9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8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357312" y="1107282"/>
            <a:ext cx="7273925" cy="3549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90000" rIns="90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CH" altLang="fr-FR" sz="21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fr-CH" alt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Vous trouvez les informations utiles pour une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CH" alt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année linguistique au collège à Brigue sur notre site, dès le 11 janvier 2021.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r-CH" altLang="fr-F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CH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CH" altLang="fr-FR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ère</a:t>
            </a:r>
            <a:r>
              <a:rPr lang="fr-CH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, 2</a:t>
            </a:r>
            <a:r>
              <a:rPr lang="fr-CH" altLang="fr-FR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CH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, 3</a:t>
            </a:r>
            <a:r>
              <a:rPr lang="fr-CH" altLang="fr-FR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CH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CH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ou 4</a:t>
            </a:r>
            <a:r>
              <a:rPr lang="fr-CH" altLang="fr-FR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CH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+5</a:t>
            </a:r>
            <a:r>
              <a:rPr lang="fr-CH" altLang="fr-FR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ème </a:t>
            </a:r>
            <a:r>
              <a:rPr lang="fr-CH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r-CH" altLang="fr-FR" sz="2100" b="1" dirty="0"/>
          </a:p>
          <a:p>
            <a:pPr lvl="1">
              <a:spcBef>
                <a:spcPct val="0"/>
              </a:spcBef>
              <a:buFontTx/>
              <a:buNone/>
            </a:pPr>
            <a:endParaRPr lang="fr-CH" altLang="fr-FR" sz="2100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141413" y="188913"/>
            <a:ext cx="77057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CH" altLang="fr-FR" sz="28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CH" altLang="fr-F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Année en immersion au collège à Brigue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CH" altLang="fr-FR" sz="2800" b="1" dirty="0">
                <a:solidFill>
                  <a:srgbClr val="FF0000"/>
                </a:solidFill>
              </a:rPr>
              <a:t> 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DE" altLang="fr-FR" sz="2800" b="1" dirty="0">
              <a:solidFill>
                <a:srgbClr val="FF0000"/>
              </a:solidFill>
            </a:endParaRPr>
          </a:p>
        </p:txBody>
      </p:sp>
      <p:pic>
        <p:nvPicPr>
          <p:cNvPr id="10" name="Imag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1" y="4257675"/>
            <a:ext cx="299402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27741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7652D8-21F0-4EAF-A583-1920B7FA347B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fr-CH" altLang="fr-FR" sz="1400" smtClean="0"/>
          </a:p>
        </p:txBody>
      </p:sp>
      <p:graphicFrame>
        <p:nvGraphicFramePr>
          <p:cNvPr id="49155" name="Object 2"/>
          <p:cNvGraphicFramePr>
            <a:graphicFrameLocks noChangeAspect="1"/>
          </p:cNvGraphicFramePr>
          <p:nvPr/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95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6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1403350" y="44450"/>
            <a:ext cx="7705725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CH" altLang="fr-FR" sz="28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CH" altLang="fr-F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Ecole préprofessionnelle </a:t>
            </a:r>
            <a:br>
              <a:rPr lang="fr-CH" altLang="fr-F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CH" altLang="fr-F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(EPP, année de transition)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DE" altLang="fr-FR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10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269976"/>
              </p:ext>
            </p:extLst>
          </p:nvPr>
        </p:nvGraphicFramePr>
        <p:xfrm>
          <a:off x="4079875" y="2349500"/>
          <a:ext cx="5076825" cy="3455988"/>
        </p:xfrm>
        <a:graphic>
          <a:graphicData uri="http://schemas.openxmlformats.org/drawingml/2006/table">
            <a:tbl>
              <a:tblPr/>
              <a:tblGrid>
                <a:gridCol w="507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5598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Remarque</a:t>
                      </a:r>
                      <a:r>
                        <a:rPr lang="fr-CH" sz="18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: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H" sz="1800" b="1" baseline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indent="0" algn="l" defTabSz="914400" rtl="0" eaLnBrk="1" fontAlgn="ctr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Après l’EPP, on peut accéder, moyennant le certificat réussi et 4.</a:t>
                      </a:r>
                      <a:r>
                        <a:rPr lang="fr-CH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fr-CH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 </a:t>
                      </a:r>
                      <a:r>
                        <a:rPr lang="fr-CH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moyenne dans le premier groupe et 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CH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4.</a:t>
                      </a:r>
                      <a:r>
                        <a:rPr lang="fr-CH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de moyenne générale.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fr-CH" sz="1800" noProof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marR="0" indent="-285750" algn="l" defTabSz="914400" rtl="0" eaLnBrk="1" fontAlgn="ctr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fr-CH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aux maturités professionnelles intégrées</a:t>
                      </a:r>
                    </a:p>
                    <a:p>
                      <a:pPr marL="285750" marR="0" indent="-285750" algn="l" defTabSz="914400" rtl="0" eaLnBrk="1" fontAlgn="ctr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fr-CH" sz="18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à l’école </a:t>
                      </a:r>
                      <a:r>
                        <a:rPr lang="fr-CH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 métiers (</a:t>
                      </a:r>
                      <a:r>
                        <a:rPr lang="fr-CH" sz="18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Matu</a:t>
                      </a:r>
                      <a:r>
                        <a:rPr lang="fr-CH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pro.)</a:t>
                      </a:r>
                    </a:p>
                    <a:p>
                      <a:pPr marL="285750" marR="0" indent="-285750" algn="l" defTabSz="914400" rtl="0" eaLnBrk="1" fontAlgn="ctr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fr-CH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à l’école de</a:t>
                      </a:r>
                      <a:r>
                        <a:rPr lang="fr-CH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culture générale (</a:t>
                      </a:r>
                      <a:r>
                        <a:rPr lang="fr-CH" sz="18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Matu</a:t>
                      </a:r>
                      <a:r>
                        <a:rPr lang="fr-CH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spécialisée) 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fr-CH" sz="1800" b="0" i="0" u="none" strike="noStrike" kern="1200" noProof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2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9160" name="Picture 20" descr="F:\BEL\CB\PPT\S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6"/>
          <a:stretch>
            <a:fillRect/>
          </a:stretch>
        </p:blipFill>
        <p:spPr bwMode="auto">
          <a:xfrm>
            <a:off x="1181100" y="1376363"/>
            <a:ext cx="2686050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de 2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80543" y="26035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3312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3" name="Picture" r:id="rId6" imgW="1104583" imgH="1025467" progId="Word.Picture.8">
                  <p:embed/>
                </p:oleObj>
              </mc:Choice>
              <mc:Fallback>
                <p:oleObj name="Pictur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3312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3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51204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427163" y="204788"/>
            <a:ext cx="7705725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H" altLang="de-DE" sz="2800" b="1" dirty="0">
                <a:solidFill>
                  <a:srgbClr val="FF0000"/>
                </a:solidFill>
              </a:rPr>
              <a:t>  </a:t>
            </a:r>
            <a:r>
              <a:rPr lang="fr-CH" altLang="de-DE" sz="2800" b="1" dirty="0" smtClean="0">
                <a:solidFill>
                  <a:srgbClr val="FF0000"/>
                </a:solidFill>
              </a:rPr>
              <a:t>     </a:t>
            </a:r>
            <a:r>
              <a:rPr lang="fr-CH" altLang="de-DE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Témoignages</a:t>
            </a:r>
            <a:r>
              <a:rPr lang="fr-CH" altLang="de-DE" sz="2800" b="1" dirty="0" smtClean="0">
                <a:solidFill>
                  <a:srgbClr val="FF0000"/>
                </a:solidFill>
              </a:rPr>
              <a:t> </a:t>
            </a:r>
            <a:endParaRPr lang="de-DE" altLang="de-DE" sz="2800" b="1" dirty="0">
              <a:solidFill>
                <a:srgbClr val="FF0000"/>
              </a:solidFill>
            </a:endParaRPr>
          </a:p>
        </p:txBody>
      </p:sp>
      <p:sp>
        <p:nvSpPr>
          <p:cNvPr id="51206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EE46FC-E968-4DD4-A1AC-6D70D84860FE}" type="slidenum">
              <a:rPr lang="fr-CH" altLang="fr-FR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fr-CH" altLang="fr-FR" sz="1400" smtClean="0">
              <a:solidFill>
                <a:srgbClr val="000000"/>
              </a:solidFill>
            </a:endParaRPr>
          </a:p>
        </p:txBody>
      </p:sp>
      <p:sp>
        <p:nvSpPr>
          <p:cNvPr id="51207" name="Textfeld 2"/>
          <p:cNvSpPr txBox="1">
            <a:spLocks noChangeArrowheads="1"/>
          </p:cNvSpPr>
          <p:nvPr/>
        </p:nvSpPr>
        <p:spPr bwMode="auto">
          <a:xfrm>
            <a:off x="1424124" y="3087991"/>
            <a:ext cx="723741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CH" altLang="fr-FR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 élèves qui ont vécu l’immersion l’année précédente ou qui la vivent cette année vous adressent quelques mots sur leur expérience dans le film à disposition sur le site du BEL. Nous les remercions chaleureusement pour leur implication</a:t>
            </a:r>
            <a:r>
              <a:rPr lang="de-CH" altLang="fr-FR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CH" altLang="fr-FR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8738" y="220663"/>
            <a:ext cx="2820987" cy="1666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Slide 2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69288" y="26317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1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90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1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53252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53253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875463" y="6237288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CE8E87-B7E6-4D4A-8437-1729546CB0FD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fr-CH" altLang="fr-FR" sz="140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3" y="2224088"/>
            <a:ext cx="356552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ZoneTexte 1"/>
          <p:cNvSpPr txBox="1">
            <a:spLocks noChangeArrowheads="1"/>
          </p:cNvSpPr>
          <p:nvPr/>
        </p:nvSpPr>
        <p:spPr bwMode="auto">
          <a:xfrm>
            <a:off x="1063625" y="981075"/>
            <a:ext cx="7632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H" altLang="fr-FR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Nous vous remercions pour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H" altLang="fr-FR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votre attention!</a:t>
            </a:r>
          </a:p>
        </p:txBody>
      </p:sp>
      <p:pic>
        <p:nvPicPr>
          <p:cNvPr id="2" name="Slide 2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07630" y="26035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36663" y="5481638"/>
            <a:ext cx="7537450" cy="908050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fr-CH" sz="2000" b="1" kern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Nous sommes à votre dispostion par téléphone dès le 4 janvier 2021. Veuillez svp prendre rendez-vous par courriel à l’adresse suivante:sandra.schneider@admin.vs.ch</a:t>
            </a:r>
            <a:endParaRPr lang="fr-CH" sz="20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29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875463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B4525D6-2199-4548-9BF8-CCC23FEDECDA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fr-CH" altLang="fr-FR" sz="1400" smtClean="0"/>
          </a:p>
        </p:txBody>
      </p:sp>
      <p:graphicFrame>
        <p:nvGraphicFramePr>
          <p:cNvPr id="55300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38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1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55302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pic>
        <p:nvPicPr>
          <p:cNvPr id="5530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284288"/>
            <a:ext cx="7010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de 2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69288" y="26035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308725"/>
            <a:ext cx="2133600" cy="31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88B41CD-5FAF-4F5C-9DFF-BAE51FCC58E5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fr-CH" altLang="fr-FR" sz="1400" smtClean="0"/>
          </a:p>
        </p:txBody>
      </p:sp>
      <p:sp>
        <p:nvSpPr>
          <p:cNvPr id="8195" name="ZoneTexte 1"/>
          <p:cNvSpPr txBox="1">
            <a:spLocks noChangeArrowheads="1"/>
          </p:cNvSpPr>
          <p:nvPr/>
        </p:nvSpPr>
        <p:spPr bwMode="auto">
          <a:xfrm>
            <a:off x="4895850" y="3063875"/>
            <a:ext cx="3240088" cy="185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600"/>
          </a:p>
        </p:txBody>
      </p:sp>
      <p:pic>
        <p:nvPicPr>
          <p:cNvPr id="2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7381" y="282206"/>
            <a:ext cx="406400" cy="4064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939" y="148710"/>
            <a:ext cx="7656442" cy="6473589"/>
          </a:xfrm>
          <a:prstGeom prst="rect">
            <a:avLst/>
          </a:prstGeom>
        </p:spPr>
      </p:pic>
      <p:sp>
        <p:nvSpPr>
          <p:cNvPr id="10" name="Pfeil nach links 8"/>
          <p:cNvSpPr/>
          <p:nvPr/>
        </p:nvSpPr>
        <p:spPr>
          <a:xfrm rot="19365650">
            <a:off x="7713663" y="5093166"/>
            <a:ext cx="1087437" cy="323850"/>
          </a:xfrm>
          <a:prstGeom prst="leftArrow">
            <a:avLst>
              <a:gd name="adj1" fmla="val 4900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CH"/>
          </a:p>
        </p:txBody>
      </p:sp>
      <p:sp>
        <p:nvSpPr>
          <p:cNvPr id="13" name="Pfeil nach links 8"/>
          <p:cNvSpPr/>
          <p:nvPr/>
        </p:nvSpPr>
        <p:spPr>
          <a:xfrm rot="19365650">
            <a:off x="7713663" y="2668952"/>
            <a:ext cx="1087437" cy="323850"/>
          </a:xfrm>
          <a:prstGeom prst="leftArrow">
            <a:avLst>
              <a:gd name="adj1" fmla="val 4900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CH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0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875463" y="63087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57E1DA0-4C86-4A84-AE7A-69C04507C202}" type="slidenum">
              <a:rPr lang="fr-CH" altLang="de-DE" sz="14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fr-CH" altLang="de-DE" sz="1400" smtClean="0"/>
          </a:p>
        </p:txBody>
      </p:sp>
      <p:sp>
        <p:nvSpPr>
          <p:cNvPr id="10243" name="ZoneTexte 5"/>
          <p:cNvSpPr txBox="1">
            <a:spLocks noChangeArrowheads="1"/>
          </p:cNvSpPr>
          <p:nvPr/>
        </p:nvSpPr>
        <p:spPr bwMode="auto">
          <a:xfrm>
            <a:off x="4895850" y="3279775"/>
            <a:ext cx="3240088" cy="185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600"/>
          </a:p>
        </p:txBody>
      </p:sp>
      <p:pic>
        <p:nvPicPr>
          <p:cNvPr id="10244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90" y="87724"/>
            <a:ext cx="7653648" cy="211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feil nach links 8"/>
          <p:cNvSpPr/>
          <p:nvPr/>
        </p:nvSpPr>
        <p:spPr>
          <a:xfrm rot="19365650">
            <a:off x="7397751" y="2544531"/>
            <a:ext cx="1089025" cy="323850"/>
          </a:xfrm>
          <a:prstGeom prst="leftArrow">
            <a:avLst>
              <a:gd name="adj1" fmla="val 4900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CH"/>
          </a:p>
        </p:txBody>
      </p:sp>
      <p:pic>
        <p:nvPicPr>
          <p:cNvPr id="10246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3176972"/>
            <a:ext cx="8628063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6425" y="306388"/>
            <a:ext cx="406400" cy="41744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8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altLang="fr-FR" smtClean="0"/>
          </a:p>
        </p:txBody>
      </p:sp>
      <p:sp>
        <p:nvSpPr>
          <p:cNvPr id="12291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5D029A-F76F-43AC-BF97-2ACBEF6821BF}" type="slidenum">
              <a:rPr lang="fr-CH" altLang="de-DE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fr-CH" altLang="de-DE" sz="1400" smtClean="0"/>
          </a:p>
        </p:txBody>
      </p:sp>
      <p:sp>
        <p:nvSpPr>
          <p:cNvPr id="12292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altLang="fr-FR" smtClean="0"/>
          </a:p>
        </p:txBody>
      </p:sp>
      <p:pic>
        <p:nvPicPr>
          <p:cNvPr id="1229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5" t="20268" r="19096" b="6909"/>
          <a:stretch>
            <a:fillRect/>
          </a:stretch>
        </p:blipFill>
        <p:spPr bwMode="auto">
          <a:xfrm>
            <a:off x="-757238" y="-26988"/>
            <a:ext cx="10512426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0568" y="13279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oneTexte 1"/>
          <p:cNvSpPr txBox="1">
            <a:spLocks noChangeArrowheads="1"/>
          </p:cNvSpPr>
          <p:nvPr/>
        </p:nvSpPr>
        <p:spPr bwMode="auto">
          <a:xfrm>
            <a:off x="8351838" y="6011863"/>
            <a:ext cx="6127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33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02450" y="620077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9BD456C-BBEA-4805-AB26-BD2F13BCF27F}" type="slidenum">
              <a:rPr lang="fr-CH" altLang="de-DE" sz="14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fr-CH" altLang="de-DE" sz="1400" smtClean="0"/>
          </a:p>
        </p:txBody>
      </p:sp>
      <p:sp>
        <p:nvSpPr>
          <p:cNvPr id="14340" name="ZoneTexte 1"/>
          <p:cNvSpPr txBox="1">
            <a:spLocks noChangeArrowheads="1"/>
          </p:cNvSpPr>
          <p:nvPr/>
        </p:nvSpPr>
        <p:spPr bwMode="auto">
          <a:xfrm>
            <a:off x="8351838" y="5768975"/>
            <a:ext cx="792162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pic>
        <p:nvPicPr>
          <p:cNvPr id="14341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330200"/>
            <a:ext cx="9120188" cy="611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9650" y="127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A2942B-C96D-42A8-9964-7FC026D74557}" type="slidenum">
              <a:rPr lang="fr-CH" altLang="de-DE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fr-CH" altLang="de-DE" sz="1400" smtClean="0"/>
          </a:p>
        </p:txBody>
      </p:sp>
      <p:pic>
        <p:nvPicPr>
          <p:cNvPr id="16387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358775"/>
            <a:ext cx="753427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3141663"/>
            <a:ext cx="8229600" cy="2659062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53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245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4580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4581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911975" y="625157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7241EA6-9617-4C3C-86CD-7E1AF11F7FA5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fr-CH" altLang="fr-FR" sz="1400" smtClean="0"/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>
            <a:off x="1204913" y="1677690"/>
            <a:ext cx="7470775" cy="4271590"/>
          </a:xfrm>
        </p:spPr>
        <p:txBody>
          <a:bodyPr/>
          <a:lstStyle/>
          <a:p>
            <a:pPr marL="371475" indent="0">
              <a:buFontTx/>
              <a:buNone/>
              <a:defRPr/>
            </a:pPr>
            <a:endParaRPr lang="de-CH" sz="2100" dirty="0" smtClean="0">
              <a:latin typeface="+mj-lt"/>
            </a:endParaRPr>
          </a:p>
          <a:p>
            <a:pPr marL="371475" indent="0" algn="just">
              <a:buNone/>
              <a:defRPr/>
            </a:pPr>
            <a:r>
              <a:rPr lang="fr-CH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Possibilité pour 5 élèves valaisans de bénéficier d’une année d’immersion dans le canton de Berne, </a:t>
            </a:r>
          </a:p>
          <a:p>
            <a:pPr marL="714375" algn="just">
              <a:buFont typeface="Arial" panose="020B0604020202020204" pitchFamily="34" charset="0"/>
              <a:buChar char="•"/>
              <a:defRPr/>
            </a:pPr>
            <a:r>
              <a:rPr lang="fr-CH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pour des élèves qui s’engagent pour une 11CO bis.</a:t>
            </a:r>
          </a:p>
          <a:p>
            <a:pPr marL="371475" indent="0" algn="just">
              <a:buNone/>
              <a:defRPr/>
            </a:pPr>
            <a:endParaRPr lang="fr-CH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71475" indent="0" algn="just">
              <a:buNone/>
              <a:defRPr/>
            </a:pPr>
            <a:r>
              <a:rPr lang="fr-CH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Pourquoi ne pas profiter du partenariat développé lors du programme «Deux langues-</a:t>
            </a:r>
            <a:r>
              <a:rPr lang="fr-CH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ein</a:t>
            </a:r>
            <a:r>
              <a:rPr lang="fr-CH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Ziel</a:t>
            </a:r>
            <a:r>
              <a:rPr lang="fr-CH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» en 9CO ?</a:t>
            </a:r>
          </a:p>
          <a:p>
            <a:pPr marL="714375" algn="just">
              <a:buFont typeface="Arial" panose="020B0604020202020204" pitchFamily="34" charset="0"/>
              <a:buChar char="•"/>
              <a:defRPr/>
            </a:pPr>
            <a:endParaRPr lang="fr-CH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71475" indent="0" algn="just">
              <a:buNone/>
              <a:defRPr/>
            </a:pPr>
            <a:r>
              <a:rPr lang="fr-CH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Il est impératif de me contacter si cette alternative vous plait! (</a:t>
            </a:r>
            <a:r>
              <a:rPr lang="fr-CH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sandra.schneider@admin.vs.ch</a:t>
            </a:r>
            <a:r>
              <a:rPr lang="fr-CH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</a:p>
          <a:p>
            <a:pPr marL="712788" indent="0">
              <a:buFontTx/>
              <a:buNone/>
              <a:defRPr/>
            </a:pPr>
            <a:endParaRPr lang="de-CH" sz="210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500188" y="0"/>
            <a:ext cx="7705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fr-F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Année en </a:t>
            </a:r>
            <a:r>
              <a:rPr lang="fr-CH" altLang="fr-F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immersion dans le canton de Berne </a:t>
            </a:r>
            <a:endParaRPr lang="fr-CH" altLang="fr-FR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Slide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62781" y="4787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210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3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911975" y="625157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28420FC-7D4C-498D-950B-ABEE8ECB6DCD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fr-CH" altLang="fr-FR" sz="1400" smtClean="0"/>
          </a:p>
        </p:txBody>
      </p:sp>
      <p:pic>
        <p:nvPicPr>
          <p:cNvPr id="18436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155575"/>
            <a:ext cx="4716463" cy="6702425"/>
          </a:xfrm>
        </p:spPr>
      </p:pic>
      <p:pic>
        <p:nvPicPr>
          <p:cNvPr id="18437" name="Imag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3968750"/>
            <a:ext cx="1335087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64525" y="15962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803</Words>
  <Application>Microsoft Office PowerPoint</Application>
  <PresentationFormat>Affichage à l'écran (4:3)</PresentationFormat>
  <Paragraphs>200</Paragraphs>
  <Slides>27</Slides>
  <Notes>27</Notes>
  <HiddenSlides>0</HiddenSlides>
  <MMClips>25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27</vt:i4>
      </vt:variant>
    </vt:vector>
  </HeadingPairs>
  <TitlesOfParts>
    <vt:vector size="34" baseType="lpstr">
      <vt:lpstr>Arial</vt:lpstr>
      <vt:lpstr>Calibri</vt:lpstr>
      <vt:lpstr>Wingdings</vt:lpstr>
      <vt:lpstr>Modèle par défaut</vt:lpstr>
      <vt:lpstr>Image</vt:lpstr>
      <vt:lpstr>Picture</vt:lpstr>
      <vt:lpstr>Worksheet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Etat du Valais - Staat Wallis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AC_VS</dc:creator>
  <cp:lastModifiedBy>Sandra SCHNEIDER</cp:lastModifiedBy>
  <cp:revision>567</cp:revision>
  <cp:lastPrinted>2020-12-14T07:27:13Z</cp:lastPrinted>
  <dcterms:created xsi:type="dcterms:W3CDTF">2005-04-11T20:18:13Z</dcterms:created>
  <dcterms:modified xsi:type="dcterms:W3CDTF">2020-12-17T08:57:30Z</dcterms:modified>
</cp:coreProperties>
</file>