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96" r:id="rId2"/>
    <p:sldId id="455" r:id="rId3"/>
    <p:sldId id="460" r:id="rId4"/>
    <p:sldId id="459" r:id="rId5"/>
    <p:sldId id="433" r:id="rId6"/>
    <p:sldId id="419" r:id="rId7"/>
    <p:sldId id="458" r:id="rId8"/>
    <p:sldId id="447" r:id="rId9"/>
    <p:sldId id="448" r:id="rId10"/>
    <p:sldId id="449" r:id="rId11"/>
    <p:sldId id="406" r:id="rId12"/>
    <p:sldId id="401" r:id="rId13"/>
    <p:sldId id="461" r:id="rId14"/>
    <p:sldId id="385" r:id="rId15"/>
    <p:sldId id="462" r:id="rId16"/>
    <p:sldId id="410" r:id="rId17"/>
    <p:sldId id="412" r:id="rId18"/>
    <p:sldId id="467" r:id="rId19"/>
    <p:sldId id="470" r:id="rId20"/>
    <p:sldId id="427" r:id="rId21"/>
    <p:sldId id="429" r:id="rId22"/>
    <p:sldId id="464" r:id="rId23"/>
    <p:sldId id="428" r:id="rId24"/>
    <p:sldId id="457" r:id="rId25"/>
    <p:sldId id="465" r:id="rId26"/>
    <p:sldId id="466" r:id="rId27"/>
    <p:sldId id="469" r:id="rId28"/>
    <p:sldId id="404" r:id="rId29"/>
  </p:sldIdLst>
  <p:sldSz cx="9144000" cy="6858000" type="screen4x3"/>
  <p:notesSz cx="6797675" cy="9926638"/>
  <p:defaultTextStyle>
    <a:defPPr>
      <a:defRPr lang="fr-CH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3300"/>
    <a:srgbClr val="FFE0DD"/>
    <a:srgbClr val="FAC4BE"/>
    <a:srgbClr val="99CCFF"/>
    <a:srgbClr val="FF9900"/>
    <a:srgbClr val="99FF66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5" autoAdjust="0"/>
    <p:restoredTop sz="93373" autoAdjust="0"/>
  </p:normalViewPr>
  <p:slideViewPr>
    <p:cSldViewPr snapToObjects="1">
      <p:cViewPr varScale="1">
        <p:scale>
          <a:sx n="78" d="100"/>
          <a:sy n="78" d="100"/>
        </p:scale>
        <p:origin x="157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2208" y="-96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7135394-1997-4626-A012-07B7CDF801F8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noProof="0"/>
              <a:t>Cliquez pour modifier les styles du texte du masque</a:t>
            </a:r>
          </a:p>
          <a:p>
            <a:pPr lvl="1"/>
            <a:r>
              <a:rPr lang="fr-CH" noProof="0"/>
              <a:t>Deuxième niveau</a:t>
            </a:r>
          </a:p>
          <a:p>
            <a:pPr lvl="2"/>
            <a:r>
              <a:rPr lang="fr-CH" noProof="0"/>
              <a:t>Troisième niveau</a:t>
            </a:r>
          </a:p>
          <a:p>
            <a:pPr lvl="3"/>
            <a:r>
              <a:rPr lang="fr-CH" noProof="0"/>
              <a:t>Quatrième niveau</a:t>
            </a:r>
          </a:p>
          <a:p>
            <a:pPr lvl="4"/>
            <a:r>
              <a:rPr lang="fr-CH" noProof="0"/>
              <a:t>Cinquième niveau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4FDC2DB-CFCD-4D12-A259-7B2AB1E424A3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EE2E1B-3F80-4724-B9D2-321524C00C5B}" type="slidenum">
              <a:rPr lang="fr-CH" altLang="de-DE" smtClean="0"/>
              <a:pPr>
                <a:spcBef>
                  <a:spcPct val="0"/>
                </a:spcBef>
              </a:pPr>
              <a:t>1</a:t>
            </a:fld>
            <a:endParaRPr lang="fr-CH" altLang="de-DE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Peter Roten macht die Einführung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BSA vorstellen : 1991 gegründet / Mitarbeiter : Verantwortliche : Corinne Barras; Adjunktin : Sandra Schneider; Mitarbeiter für das Oberwallis : Pascal Imhof; Sekretärin : Paloma Foro; Praktikanten : Stefan Djordjijevski et Mickaël Tuberosa</a:t>
            </a:r>
          </a:p>
          <a:p>
            <a:pPr eaLnBrk="1" hangingPunct="1"/>
            <a:endParaRPr lang="de-DE" altLang="de-DE" b="1">
              <a:latin typeface="Arial" panose="020B0604020202020204" pitchFamily="34" charset="0"/>
            </a:endParaRP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Corinne : Tätigkeitsfelder : Austausche  innerhalb unseres Kantons , in der Schweiz, mit Deutschland, Italien, Spanien und ausserhalb Europas mit anglophonen Ländern ; von der Primarstufe über die Sekundarstufe I bis ans Ende der Sekundarstufe II (Kollegium und OMS) 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Von verschiedener Dauer : 3-4 Tage (wie zb. Deux langues – ein Ziel) ; 1 bis 2 Wochen; 1 bis 3 Monate; 1 Jahr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Primarstufe : Klassenaustausche oder  Gruppen- oder Individualaustausche/Aufenthalte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HEUTIGES THEMA : Immersionsjahr im anderssprachigen Kantonsteil, sowohl für Niveau I als auch Niveau II Schüler ; Definition von Immersion : 1 bis max. 4 Schüler in einer anderssprachigen Klasse ; möglich an ALLEN OS Zentren im französischsprachigen Wallis</a:t>
            </a:r>
          </a:p>
          <a:p>
            <a:pPr eaLnBrk="1" hangingPunct="1"/>
            <a:r>
              <a:rPr lang="de-DE" altLang="de-DE" b="1">
                <a:latin typeface="Arial" panose="020B0604020202020204" pitchFamily="34" charset="0"/>
              </a:rPr>
              <a:t>Möglich in der 1.OS; in der 2. OS; in der 3. OS und als Wiederholung der 3.OS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A621B3-A160-463B-8BF7-820FE6F62E05}" type="slidenum">
              <a:rPr lang="fr-CH" altLang="de-DE" smtClean="0"/>
              <a:pPr>
                <a:spcBef>
                  <a:spcPct val="0"/>
                </a:spcBef>
              </a:pPr>
              <a:t>12</a:t>
            </a:fld>
            <a:endParaRPr lang="fr-CH" altLang="de-DE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DEF612-99F2-4131-9E6A-E563C9B5ABAE}" type="slidenum">
              <a:rPr lang="fr-CH" altLang="de-DE" smtClean="0"/>
              <a:pPr>
                <a:spcBef>
                  <a:spcPct val="0"/>
                </a:spcBef>
              </a:pPr>
              <a:t>13</a:t>
            </a:fld>
            <a:endParaRPr lang="fr-CH" altLang="de-DE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CBEEC11-7D3F-44FC-AB2E-9F44BAD87A85}" type="slidenum">
              <a:rPr lang="fr-CH" altLang="de-DE" smtClean="0"/>
              <a:pPr>
                <a:spcBef>
                  <a:spcPct val="0"/>
                </a:spcBef>
              </a:pPr>
              <a:t>14</a:t>
            </a:fld>
            <a:endParaRPr lang="fr-CH" altLang="de-DE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040537-8E12-4144-B97D-B9DF3F6971ED}" type="slidenum">
              <a:rPr lang="fr-CH" altLang="de-DE" smtClean="0"/>
              <a:pPr>
                <a:spcBef>
                  <a:spcPct val="0"/>
                </a:spcBef>
              </a:pPr>
              <a:t>15</a:t>
            </a:fld>
            <a:endParaRPr lang="fr-CH" altLang="de-DE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37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866542-A6F5-470D-A5C6-931E10B69AC8}" type="slidenum">
              <a:rPr lang="fr-CH" altLang="de-DE" smtClean="0"/>
              <a:pPr>
                <a:spcBef>
                  <a:spcPct val="0"/>
                </a:spcBef>
              </a:pPr>
              <a:t>16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584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75F353-6252-44C6-BAFF-0B9642554BBC}" type="slidenum">
              <a:rPr lang="fr-CH" altLang="de-DE" smtClean="0"/>
              <a:pPr>
                <a:spcBef>
                  <a:spcPct val="0"/>
                </a:spcBef>
              </a:pPr>
              <a:t>17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68DD17-17A5-4702-87B6-966C3B8F86DA}" type="slidenum">
              <a:rPr lang="fr-CH" altLang="de-DE" smtClean="0"/>
              <a:pPr>
                <a:spcBef>
                  <a:spcPct val="0"/>
                </a:spcBef>
              </a:pPr>
              <a:t>18</a:t>
            </a:fld>
            <a:endParaRPr lang="fr-CH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>
                <a:latin typeface="Arial" panose="020B0604020202020204" pitchFamily="34" charset="0"/>
              </a:rPr>
              <a:t>Peter, Pascal, Corinne (falls nötig)</a:t>
            </a:r>
          </a:p>
        </p:txBody>
      </p:sp>
      <p:sp>
        <p:nvSpPr>
          <p:cNvPr id="3789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68DD17-17A5-4702-87B6-966C3B8F86DA}" type="slidenum">
              <a:rPr lang="fr-CH" altLang="de-DE" smtClean="0"/>
              <a:pPr>
                <a:spcBef>
                  <a:spcPct val="0"/>
                </a:spcBef>
              </a:pPr>
              <a:t>19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654911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0D969D-050E-4BCD-BB32-43BDDA51FEA6}" type="slidenum">
              <a:rPr lang="fr-CH" altLang="de-DE" smtClean="0"/>
              <a:pPr>
                <a:spcBef>
                  <a:spcPct val="0"/>
                </a:spcBef>
              </a:pPr>
              <a:t>20</a:t>
            </a:fld>
            <a:endParaRPr lang="fr-CH" altLang="de-DE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1D148D-AF2A-4FD2-9EB3-FD349F2C9359}" type="slidenum">
              <a:rPr lang="fr-CH" altLang="de-DE" smtClean="0"/>
              <a:pPr>
                <a:spcBef>
                  <a:spcPct val="0"/>
                </a:spcBef>
              </a:pPr>
              <a:t>21</a:t>
            </a:fld>
            <a:endParaRPr lang="fr-CH" altLang="de-DE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B4EE9F-2C76-45DD-9B60-5CD0544E697F}" type="slidenum">
              <a:rPr lang="fr-CH" altLang="de-DE" smtClean="0"/>
              <a:pPr>
                <a:spcBef>
                  <a:spcPct val="0"/>
                </a:spcBef>
              </a:pPr>
              <a:t>3</a:t>
            </a:fld>
            <a:endParaRPr lang="fr-CH" altLang="de-DE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DA7113-D034-443A-B62E-2B231CDA6ADA}" type="slidenum">
              <a:rPr lang="fr-CH" altLang="de-DE" smtClean="0"/>
              <a:pPr>
                <a:spcBef>
                  <a:spcPct val="0"/>
                </a:spcBef>
              </a:pPr>
              <a:t>22</a:t>
            </a:fld>
            <a:endParaRPr lang="fr-CH" alt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3CEF51-0085-4A43-8C92-EBAF3E9B16B4}" type="slidenum">
              <a:rPr lang="fr-CH" altLang="de-DE" smtClean="0"/>
              <a:pPr>
                <a:spcBef>
                  <a:spcPct val="0"/>
                </a:spcBef>
              </a:pPr>
              <a:t>23</a:t>
            </a:fld>
            <a:endParaRPr lang="fr-CH" altLang="de-DE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FF34EC-C5CC-4685-93DE-E38DD8D38972}" type="slidenum">
              <a:rPr lang="fr-CH" altLang="de-DE" smtClean="0"/>
              <a:pPr>
                <a:spcBef>
                  <a:spcPct val="0"/>
                </a:spcBef>
              </a:pPr>
              <a:t>25</a:t>
            </a:fld>
            <a:endParaRPr lang="fr-CH" altLang="de-DE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B44F5A5-37D2-42CE-AA3F-7F00DC85C4D7}" type="slidenum">
              <a:rPr lang="fr-CH" altLang="de-DE" smtClean="0"/>
              <a:pPr>
                <a:spcBef>
                  <a:spcPct val="0"/>
                </a:spcBef>
              </a:pPr>
              <a:t>26</a:t>
            </a:fld>
            <a:endParaRPr lang="fr-CH" altLang="de-DE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5977B4-C003-45E2-8CA4-F1B098AF1E8E}" type="slidenum">
              <a:rPr lang="fr-CH" altLang="de-DE" smtClean="0"/>
              <a:pPr>
                <a:spcBef>
                  <a:spcPct val="0"/>
                </a:spcBef>
              </a:pPr>
              <a:t>27</a:t>
            </a:fld>
            <a:endParaRPr lang="fr-CH" altLang="de-DE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2E0CD0-BE75-4FD3-BFE5-53DBB1E14F26}" type="slidenum">
              <a:rPr lang="fr-CH" altLang="de-DE" smtClean="0"/>
              <a:pPr>
                <a:spcBef>
                  <a:spcPct val="0"/>
                </a:spcBef>
              </a:pPr>
              <a:t>28</a:t>
            </a:fld>
            <a:endParaRPr lang="fr-CH" altLang="de-DE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Corinne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D00923-450D-44C1-9F34-C9A374262233}" type="slidenum">
              <a:rPr lang="fr-CH" altLang="de-DE" smtClean="0"/>
              <a:pPr>
                <a:spcBef>
                  <a:spcPct val="0"/>
                </a:spcBef>
              </a:pPr>
              <a:t>4</a:t>
            </a:fld>
            <a:endParaRPr lang="fr-CH" altLang="de-DE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b="1">
                <a:latin typeface="Arial" panose="020B0604020202020204" pitchFamily="34" charset="0"/>
              </a:rPr>
              <a:t>Alle CO Zentren möglich !!! (in Sion ist es sicher nicht möglich alle Gesuchsteller aufzunehmen).</a:t>
            </a:r>
          </a:p>
          <a:p>
            <a:endParaRPr lang="fr-FR" altLang="fr-FR" b="1">
              <a:latin typeface="Arial" panose="020B0604020202020204" pitchFamily="34" charset="0"/>
            </a:endParaRPr>
          </a:p>
        </p:txBody>
      </p:sp>
      <p:sp>
        <p:nvSpPr>
          <p:cNvPr id="1331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AC2F40-DAAF-4B08-A0BF-AAC2F1C94EFF}" type="slidenum">
              <a:rPr lang="fr-CH" altLang="fr-FR" smtClean="0"/>
              <a:pPr>
                <a:spcBef>
                  <a:spcPct val="0"/>
                </a:spcBef>
              </a:pPr>
              <a:t>6</a:t>
            </a:fld>
            <a:endParaRPr lang="fr-CH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62776DB-C054-49D3-BD83-A40CE34763DA}" type="slidenum">
              <a:rPr lang="fr-CH" altLang="de-DE" smtClean="0"/>
              <a:pPr>
                <a:spcBef>
                  <a:spcPct val="0"/>
                </a:spcBef>
              </a:pPr>
              <a:t>7</a:t>
            </a:fld>
            <a:endParaRPr lang="fr-CH" altLang="de-DE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A35243-E088-46C3-9945-EECC9D1C8E9A}" type="slidenum">
              <a:rPr lang="fr-CH" altLang="de-DE" smtClean="0"/>
              <a:pPr>
                <a:spcBef>
                  <a:spcPct val="0"/>
                </a:spcBef>
              </a:pPr>
              <a:t>8</a:t>
            </a:fld>
            <a:endParaRPr lang="fr-CH" altLang="de-DE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3E152-4C50-416B-B18B-DBB3B1AFC784}" type="slidenum">
              <a:rPr lang="fr-CH" altLang="de-DE" smtClean="0"/>
              <a:pPr>
                <a:spcBef>
                  <a:spcPct val="0"/>
                </a:spcBef>
              </a:pPr>
              <a:t>9</a:t>
            </a:fld>
            <a:endParaRPr lang="fr-CH" altLang="de-DE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0D7F7A-8328-44ED-8E57-FADFC8B0D83C}" type="slidenum">
              <a:rPr lang="fr-CH" altLang="de-DE" smtClean="0"/>
              <a:pPr>
                <a:spcBef>
                  <a:spcPct val="0"/>
                </a:spcBef>
              </a:pPr>
              <a:t>10</a:t>
            </a:fld>
            <a:endParaRPr lang="fr-CH" altLang="de-DE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1E36F3-2A1D-4FF8-8D69-DF4AE427FDB1}" type="slidenum">
              <a:rPr lang="fr-CH" altLang="de-DE" smtClean="0"/>
              <a:pPr>
                <a:spcBef>
                  <a:spcPct val="0"/>
                </a:spcBef>
              </a:pPr>
              <a:t>11</a:t>
            </a:fld>
            <a:endParaRPr lang="fr-CH" altLang="de-D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altLang="de-DE">
                <a:latin typeface="Arial" panose="020B0604020202020204" pitchFamily="34" charset="0"/>
              </a:rPr>
              <a:t>Pascal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6FCA9-2537-46DA-82BD-6D76B32FD2DB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9451393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CB9BB-33BD-46AB-A46A-F79C372198FC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6597817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A0CA4-9F84-4968-A7E5-BD670C795D21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5701329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3D564-6091-4A9B-A22F-DA73713E4F94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43845396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92511-CA53-4DB6-818A-C7614669BF5C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52355121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16243-E8A2-49E2-A7D6-ECCF6AA9766B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415669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F7CFF-0A53-47D9-81CC-83A79E1FBA6A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01372961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9343-EAF3-47F0-AF09-7CE5E024F5FD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66383664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E95BA-BF5D-4604-8AAB-B150A67E82A7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255588168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B57C7-9F0F-47BD-BC77-2DA2C486082D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336994049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01A8-4182-4695-B198-D7423339FEC8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  <p:extLst>
      <p:ext uri="{BB962C8B-B14F-4D97-AF65-F5344CB8AC3E}">
        <p14:creationId xmlns:p14="http://schemas.microsoft.com/office/powerpoint/2010/main" val="136548850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de-DE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de-DE"/>
              <a:t>Cliquez pour modifier les styles du texte du masque</a:t>
            </a:r>
          </a:p>
          <a:p>
            <a:pPr lvl="1"/>
            <a:r>
              <a:rPr lang="fr-CH" altLang="de-DE"/>
              <a:t>Deuxième niveau</a:t>
            </a:r>
          </a:p>
          <a:p>
            <a:pPr lvl="2"/>
            <a:r>
              <a:rPr lang="fr-CH" altLang="de-DE"/>
              <a:t>Troisième niveau</a:t>
            </a:r>
          </a:p>
          <a:p>
            <a:pPr lvl="3"/>
            <a:r>
              <a:rPr lang="fr-CH" altLang="de-DE"/>
              <a:t>Quatrième niveau</a:t>
            </a:r>
          </a:p>
          <a:p>
            <a:pPr lvl="4"/>
            <a:r>
              <a:rPr lang="fr-CH" altLang="de-DE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7AA6CE0-AEB5-47CD-87C9-0336AE9D65E3}" type="slidenum">
              <a:rPr lang="fr-CH" altLang="de-DE"/>
              <a:pPr>
                <a:defRPr/>
              </a:pPr>
              <a:t>‹Nr.›</a:t>
            </a:fld>
            <a:endParaRPr lang="fr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wmf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10.m4a"/><Relationship Id="rId7" Type="http://schemas.openxmlformats.org/officeDocument/2006/relationships/image" Target="../media/image1.wmf"/><Relationship Id="rId2" Type="http://schemas.microsoft.com/office/2007/relationships/media" Target="../media/media10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media11.m4a"/><Relationship Id="rId7" Type="http://schemas.openxmlformats.org/officeDocument/2006/relationships/image" Target="../media/image1.wmf"/><Relationship Id="rId2" Type="http://schemas.microsoft.com/office/2007/relationships/media" Target="../media/media11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microsoft.com/office/2007/relationships/media" Target="../media/media12.m4a"/><Relationship Id="rId7" Type="http://schemas.openxmlformats.org/officeDocument/2006/relationships/oleObject" Target="../embeddings/oleObject9.bin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1.wmf"/><Relationship Id="rId2" Type="http://schemas.microsoft.com/office/2007/relationships/media" Target="../media/media13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1.wmf"/><Relationship Id="rId2" Type="http://schemas.microsoft.com/office/2007/relationships/media" Target="../media/media14.m4a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5.m4a"/><Relationship Id="rId7" Type="http://schemas.openxmlformats.org/officeDocument/2006/relationships/image" Target="../media/image1.wmf"/><Relationship Id="rId2" Type="http://schemas.microsoft.com/office/2007/relationships/media" Target="../media/media15.m4a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6.m4a"/><Relationship Id="rId7" Type="http://schemas.openxmlformats.org/officeDocument/2006/relationships/image" Target="../media/image1.wmf"/><Relationship Id="rId2" Type="http://schemas.microsoft.com/office/2007/relationships/media" Target="../media/media16.m4a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0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17.m4a"/><Relationship Id="rId7" Type="http://schemas.openxmlformats.org/officeDocument/2006/relationships/image" Target="../media/image1.wmf"/><Relationship Id="rId2" Type="http://schemas.microsoft.com/office/2007/relationships/media" Target="../media/media17.m4a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5.bin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audio" Target="../media/media18.m4a"/><Relationship Id="rId7" Type="http://schemas.openxmlformats.org/officeDocument/2006/relationships/oleObject" Target="../embeddings/oleObject16.bin"/><Relationship Id="rId2" Type="http://schemas.microsoft.com/office/2007/relationships/media" Target="../media/media18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9.m4a"/><Relationship Id="rId7" Type="http://schemas.openxmlformats.org/officeDocument/2006/relationships/image" Target="../media/image1.wmf"/><Relationship Id="rId2" Type="http://schemas.microsoft.com/office/2007/relationships/media" Target="../media/media19.m4a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0.m4a"/><Relationship Id="rId7" Type="http://schemas.openxmlformats.org/officeDocument/2006/relationships/image" Target="../media/image1.wmf"/><Relationship Id="rId2" Type="http://schemas.microsoft.com/office/2007/relationships/media" Target="../media/media20.m4a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8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21.m4a"/><Relationship Id="rId7" Type="http://schemas.openxmlformats.org/officeDocument/2006/relationships/image" Target="../media/image1.wmf"/><Relationship Id="rId2" Type="http://schemas.microsoft.com/office/2007/relationships/media" Target="../media/media21.m4a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Pr&#228;sentation%20in%20Brig%2016.%20Januar%202019%20f&#252;r%20%20Immersion%20in%20CO%20Vs-fr%20(1).pp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anal9.ch/walliwood-episode-6-sur-12-seraina-sina-et-julia-tirent-un-bilan-positif-apres-six-mois-dans-le-valais-romand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2.m4a"/><Relationship Id="rId7" Type="http://schemas.openxmlformats.org/officeDocument/2006/relationships/image" Target="../media/image1.wmf"/><Relationship Id="rId2" Type="http://schemas.microsoft.com/office/2007/relationships/media" Target="../media/media22.m4a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23.m4a"/><Relationship Id="rId7" Type="http://schemas.openxmlformats.org/officeDocument/2006/relationships/image" Target="../media/image1.wmf"/><Relationship Id="rId2" Type="http://schemas.microsoft.com/office/2007/relationships/media" Target="../media/media23.m4a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4.m4a"/><Relationship Id="rId7" Type="http://schemas.openxmlformats.org/officeDocument/2006/relationships/image" Target="../media/image1.wmf"/><Relationship Id="rId2" Type="http://schemas.microsoft.com/office/2007/relationships/media" Target="../media/media24.m4a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2.bin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hyperlink" Target="mailto:pascal.imhof@admin.vs.ch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audio" Target="../media/media25.m4a"/><Relationship Id="rId7" Type="http://schemas.openxmlformats.org/officeDocument/2006/relationships/oleObject" Target="../embeddings/oleObject23.bin"/><Relationship Id="rId2" Type="http://schemas.microsoft.com/office/2007/relationships/media" Target="../media/media25.m4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m4a"/><Relationship Id="rId7" Type="http://schemas.openxmlformats.org/officeDocument/2006/relationships/image" Target="../media/image1.w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1.wmf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.m4a"/><Relationship Id="rId7" Type="http://schemas.openxmlformats.org/officeDocument/2006/relationships/image" Target="../media/image1.wmf"/><Relationship Id="rId2" Type="http://schemas.microsoft.com/office/2007/relationships/media" Target="../media/media7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8.m4a"/><Relationship Id="rId7" Type="http://schemas.openxmlformats.org/officeDocument/2006/relationships/image" Target="../media/image1.wmf"/><Relationship Id="rId2" Type="http://schemas.microsoft.com/office/2007/relationships/media" Target="../media/media8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m4a"/><Relationship Id="rId7" Type="http://schemas.openxmlformats.org/officeDocument/2006/relationships/image" Target="../media/image1.wmf"/><Relationship Id="rId2" Type="http://schemas.microsoft.com/office/2007/relationships/media" Target="../media/media9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403350" y="1412875"/>
            <a:ext cx="741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de-DE" altLang="de-DE" sz="1800"/>
          </a:p>
        </p:txBody>
      </p:sp>
      <p:sp>
        <p:nvSpPr>
          <p:cNvPr id="4102" name="Foliennummernplatzhalter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808510-DD09-4698-BF41-8A1BD7FF442D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fr-CH" altLang="de-DE" sz="140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t="-1329" r="22311"/>
          <a:stretch>
            <a:fillRect/>
          </a:stretch>
        </p:blipFill>
        <p:spPr bwMode="auto">
          <a:xfrm>
            <a:off x="2268538" y="1052513"/>
            <a:ext cx="4967287" cy="570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D1121AA-AD9B-4B8C-BEFB-7ECC80AF21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6396" y="38864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048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2048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9D96A5-0C3D-4A0B-96D9-F5757E08211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fr-CH" altLang="fr-FR" sz="1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1513" y="244475"/>
            <a:ext cx="4724400" cy="635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60" name="Textfeld 2"/>
          <p:cNvSpPr txBox="1">
            <a:spLocks noChangeArrowheads="1"/>
          </p:cNvSpPr>
          <p:nvPr/>
        </p:nvSpPr>
        <p:spPr bwMode="auto">
          <a:xfrm rot="-2053702">
            <a:off x="1422400" y="3741738"/>
            <a:ext cx="35782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</a:rPr>
              <a:t>12. Februar 2021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505110A-A9D0-476F-B9FB-1CE7A6D55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2351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35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253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209675" y="2368550"/>
            <a:ext cx="7791450" cy="1081088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r>
              <a:rPr lang="de-CH" sz="2200" dirty="0" smtClean="0">
                <a:latin typeface="+mj-lt"/>
              </a:rPr>
              <a:t>Unterkunftsmöglichkeiten: </a:t>
            </a:r>
          </a:p>
          <a:p>
            <a:pPr marL="361950" indent="0">
              <a:buFontTx/>
              <a:buNone/>
              <a:defRPr/>
            </a:pPr>
            <a:r>
              <a:rPr lang="de-CH" sz="2200" dirty="0" smtClean="0">
                <a:latin typeface="+mj-lt"/>
              </a:rPr>
              <a:t>Gastfamilie – Pendeln – Internat – von Familie zu Familie</a:t>
            </a:r>
          </a:p>
          <a:p>
            <a:pPr marL="0" indent="0">
              <a:buFontTx/>
              <a:buNone/>
              <a:defRPr/>
            </a:pPr>
            <a:r>
              <a:rPr lang="de-CH" sz="2400" dirty="0" smtClean="0">
                <a:latin typeface="+mj-lt"/>
              </a:rPr>
              <a:t>     </a:t>
            </a: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09675" y="1133475"/>
            <a:ext cx="7323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209675" y="3521075"/>
            <a:ext cx="7773988" cy="15208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de-CH" sz="2200" dirty="0">
                <a:latin typeface="+mj-lt"/>
              </a:rPr>
              <a:t>Ansprechperson für den Schüler = Klassenlehrperson</a:t>
            </a:r>
          </a:p>
          <a:p>
            <a:pPr>
              <a:spcBef>
                <a:spcPct val="20000"/>
              </a:spcBef>
              <a:defRPr/>
            </a:pPr>
            <a:r>
              <a:rPr lang="de-CH" sz="2200" dirty="0">
                <a:latin typeface="+mj-lt"/>
              </a:rPr>
              <a:t>     (Koordination, Beratung, …)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de-CH" sz="2200" dirty="0">
              <a:latin typeface="+mj-lt"/>
            </a:endParaRPr>
          </a:p>
          <a:p>
            <a:pPr eaLnBrk="1" hangingPunct="1">
              <a:defRPr/>
            </a:pPr>
            <a:endParaRPr lang="fr-CH" dirty="0">
              <a:latin typeface="Arial" charset="0"/>
            </a:endParaRPr>
          </a:p>
        </p:txBody>
      </p:sp>
      <p:sp>
        <p:nvSpPr>
          <p:cNvPr id="2253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1EB45E-3772-44AD-8A08-BA53848DBEBC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CH" altLang="fr-FR" sz="1400"/>
          </a:p>
        </p:txBody>
      </p:sp>
      <p:pic>
        <p:nvPicPr>
          <p:cNvPr id="22538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20363" r="6514" b="29431"/>
          <a:stretch>
            <a:fillRect/>
          </a:stretch>
        </p:blipFill>
        <p:spPr bwMode="auto">
          <a:xfrm>
            <a:off x="6910388" y="417513"/>
            <a:ext cx="157162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212725"/>
            <a:ext cx="22240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Grafi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1" r="10094"/>
          <a:stretch>
            <a:fillRect/>
          </a:stretch>
        </p:blipFill>
        <p:spPr bwMode="auto">
          <a:xfrm>
            <a:off x="2155825" y="282575"/>
            <a:ext cx="1944688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55A277C-9E4C-45D4-87B8-F8FEF8BCA1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6600" y="1762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Espace réservé du contenu 2"/>
          <p:cNvSpPr>
            <a:spLocks noGrp="1"/>
          </p:cNvSpPr>
          <p:nvPr>
            <p:ph idx="1"/>
          </p:nvPr>
        </p:nvSpPr>
        <p:spPr>
          <a:xfrm>
            <a:off x="1327150" y="1190625"/>
            <a:ext cx="7307263" cy="5257800"/>
          </a:xfrm>
        </p:spPr>
        <p:txBody>
          <a:bodyPr/>
          <a:lstStyle/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Oberwalliser besuchen im Unterwallis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Deutsch</a:t>
            </a:r>
            <a:r>
              <a:rPr lang="de-CH" sz="2200" dirty="0">
                <a:latin typeface="+mj-lt"/>
              </a:rPr>
              <a:t> (ihre L1) automatisch im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Niveau I</a:t>
            </a:r>
            <a:r>
              <a:rPr lang="de-CH" sz="2200" dirty="0">
                <a:latin typeface="+mj-lt"/>
              </a:rPr>
              <a:t> und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Französisch</a:t>
            </a:r>
            <a:r>
              <a:rPr lang="de-CH" sz="2200" dirty="0">
                <a:latin typeface="+mj-lt"/>
              </a:rPr>
              <a:t> (ihre L2) im </a:t>
            </a:r>
            <a:r>
              <a:rPr lang="de-CH" sz="2200" dirty="0">
                <a:solidFill>
                  <a:srgbClr val="FF0000"/>
                </a:solidFill>
                <a:latin typeface="+mj-lt"/>
              </a:rPr>
              <a:t>Niveau II</a:t>
            </a:r>
            <a:r>
              <a:rPr lang="de-CH" sz="2200" dirty="0">
                <a:latin typeface="+mj-lt"/>
              </a:rPr>
              <a:t>. 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</a:t>
            </a:r>
            <a:r>
              <a:rPr lang="de-CH" sz="2200" dirty="0" smtClean="0">
                <a:latin typeface="+mj-lt"/>
              </a:rPr>
              <a:t>Immersionsschüler*innen </a:t>
            </a:r>
            <a:r>
              <a:rPr lang="de-CH" sz="2200" dirty="0">
                <a:latin typeface="+mj-lt"/>
              </a:rPr>
              <a:t>können teilweise vom Unterricht in Deutsch dispensiert werden, um Französisch zu vertiefen oder um individuelle Lernziele zu erreichen.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Die Schule kann besonderen Unterricht in der Immersionssprache Französisch organisieren.</a:t>
            </a:r>
          </a:p>
          <a:p>
            <a:pPr marL="0" indent="0">
              <a:buFontTx/>
              <a:buNone/>
              <a:defRPr/>
            </a:pPr>
            <a:endParaRPr lang="de-CH" sz="10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2200" dirty="0">
                <a:latin typeface="+mj-lt"/>
              </a:rPr>
              <a:t>Nach der Rückkehr in die Herkunfts-OS besuchen sie L2 (Französisch) systematisch im Niveau I.</a:t>
            </a: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473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458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6C9567-0EFC-4C55-A22C-DD062E727CBB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fr-CH" altLang="fr-FR" sz="140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14D2C3-85C0-447F-9B0B-A43E38366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87338"/>
            <a:ext cx="406400" cy="4064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" name="Image" r:id="rId4" imgW="1104583" imgH="1025467" progId="Word.Picture.8">
                  <p:embed/>
                </p:oleObj>
              </mc:Choice>
              <mc:Fallback>
                <p:oleObj name="Image" r:id="rId4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74738" y="0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66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8E0AD0-030D-4CA2-885B-15BF6E83540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fr-CH" altLang="fr-FR" sz="140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751013" y="2195513"/>
            <a:ext cx="7800975" cy="452596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e-CH" sz="2200" kern="12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CH" sz="2200" kern="1200" dirty="0">
                <a:solidFill>
                  <a:srgbClr val="000000"/>
                </a:solidFill>
              </a:rPr>
              <a:t>In </a:t>
            </a:r>
            <a:r>
              <a:rPr lang="de-CH" sz="2200" i="1" kern="1200" dirty="0">
                <a:solidFill>
                  <a:srgbClr val="FF0000"/>
                </a:solidFill>
              </a:rPr>
              <a:t>Mathematik</a:t>
            </a:r>
            <a:r>
              <a:rPr lang="de-CH" sz="2200" kern="1200" dirty="0">
                <a:solidFill>
                  <a:srgbClr val="000000"/>
                </a:solidFill>
              </a:rPr>
              <a:t> und </a:t>
            </a:r>
            <a:r>
              <a:rPr lang="de-CH" sz="2200" i="1" kern="1200" dirty="0">
                <a:solidFill>
                  <a:srgbClr val="FF0000"/>
                </a:solidFill>
              </a:rPr>
              <a:t>Natur &amp; Technik </a:t>
            </a:r>
            <a:r>
              <a:rPr lang="de-CH" sz="2200" kern="1200" dirty="0"/>
              <a:t>werden die              </a:t>
            </a:r>
            <a:r>
              <a:rPr lang="de-CH" sz="2200" kern="1200" dirty="0">
                <a:latin typeface="+mj-lt"/>
              </a:rPr>
              <a:t>Jugendlichen</a:t>
            </a:r>
            <a:r>
              <a:rPr lang="de-CH" sz="2200" kern="1200" dirty="0"/>
              <a:t> in dieselbe Niveaugruppe wie in der           Herkunfts-Orientierungsschule eingeteilt. </a:t>
            </a:r>
          </a:p>
          <a:p>
            <a:pPr marL="0" indent="0">
              <a:buFontTx/>
              <a:buNone/>
              <a:defRPr/>
            </a:pPr>
            <a:endParaRPr lang="de-CH" sz="2200" kern="1200" dirty="0">
              <a:solidFill>
                <a:srgbClr val="000000"/>
              </a:solidFill>
            </a:endParaRPr>
          </a:p>
          <a:p>
            <a:pPr marL="0" indent="0">
              <a:buFontTx/>
              <a:buNone/>
              <a:defRPr/>
            </a:pPr>
            <a:r>
              <a:rPr lang="de-CH" sz="2200" kern="1200" dirty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2867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347788" y="1284288"/>
            <a:ext cx="7640637" cy="52054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b="1" u="sng" dirty="0">
                <a:latin typeface="+mj-lt"/>
              </a:rPr>
              <a:t>Beurteilung / Promotion</a:t>
            </a:r>
          </a:p>
          <a:p>
            <a:pPr marL="0" indent="0">
              <a:buFontTx/>
              <a:buNone/>
              <a:defRPr/>
            </a:pPr>
            <a:endParaRPr lang="de-CH" sz="1600" u="sng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An Weihnachten können die Immersionsschüler entscheiden, ob sie die Noten des 1. Semesters zählen lassen oder nicht. 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Elterngespräch im November unbedingt besuchen!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Zeugniseintrag «Schüler in Sprachimmersion»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Arial" pitchFamily="34" charset="0"/>
              <a:buChar char="●"/>
              <a:defRPr/>
            </a:pPr>
            <a:r>
              <a:rPr lang="de-CH" sz="1800" dirty="0">
                <a:latin typeface="+mj-lt"/>
              </a:rPr>
              <a:t>Für die Promotion gelten die gleichen Bedingungen und Prüfungen wie für die übrigen Schülerinnen und Schüler.</a:t>
            </a:r>
          </a:p>
          <a:p>
            <a:pPr marL="0" indent="0">
              <a:buFontTx/>
              <a:buNone/>
              <a:defRPr/>
            </a:pP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82700" y="555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867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15E203-9EFC-46C8-ACC5-E4956BC63DA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fr-CH" altLang="fr-FR" sz="140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8CB9C3F-4621-440A-A570-EBD7BD260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36396" y="23628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"/>
          </p:nvPr>
        </p:nvSpPr>
        <p:spPr>
          <a:xfrm>
            <a:off x="1347788" y="1284288"/>
            <a:ext cx="7640637" cy="52054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de-CH" sz="2000" b="1" u="sng" dirty="0">
                <a:latin typeface="+mj-lt"/>
              </a:rPr>
              <a:t>Beurteilung / Promotion</a:t>
            </a:r>
          </a:p>
          <a:p>
            <a:pPr marL="0" indent="0">
              <a:buFontTx/>
              <a:buNone/>
              <a:defRPr/>
            </a:pPr>
            <a:endParaRPr lang="de-CH" sz="1600" u="sng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b="1" dirty="0">
                <a:latin typeface="+mj-lt"/>
              </a:rPr>
              <a:t>Aufnahmebedingungen in eine Schule der Sekundarstufe 2 </a:t>
            </a:r>
            <a:r>
              <a:rPr lang="de-CH" sz="1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de-CH" sz="1800" b="1" i="1" dirty="0">
                <a:solidFill>
                  <a:srgbClr val="FF0000"/>
                </a:solidFill>
              </a:rPr>
              <a:t>Kollegium</a:t>
            </a:r>
            <a:r>
              <a:rPr lang="de-CH" sz="1800" b="1" dirty="0">
                <a:solidFill>
                  <a:srgbClr val="FF0000"/>
                </a:solidFill>
              </a:rPr>
              <a:t>, </a:t>
            </a:r>
            <a:r>
              <a:rPr lang="de-CH" sz="1800" b="1" i="1" dirty="0">
                <a:solidFill>
                  <a:srgbClr val="FF0000"/>
                </a:solidFill>
              </a:rPr>
              <a:t>Handels- und Fachmittelschule, </a:t>
            </a:r>
            <a:r>
              <a:rPr lang="de-CH" sz="1800" b="1" i="1" dirty="0" err="1">
                <a:solidFill>
                  <a:srgbClr val="FF0000"/>
                </a:solidFill>
              </a:rPr>
              <a:t>Ecole</a:t>
            </a:r>
            <a:r>
              <a:rPr lang="de-CH" sz="1800" b="1" i="1" dirty="0">
                <a:solidFill>
                  <a:srgbClr val="FF0000"/>
                </a:solidFill>
              </a:rPr>
              <a:t> des </a:t>
            </a:r>
            <a:r>
              <a:rPr lang="de-CH" sz="1800" b="1" i="1" dirty="0" err="1">
                <a:solidFill>
                  <a:srgbClr val="FF0000"/>
                </a:solidFill>
              </a:rPr>
              <a:t>métiers</a:t>
            </a:r>
            <a:r>
              <a:rPr lang="de-CH" sz="1800" b="1" i="1" dirty="0">
                <a:solidFill>
                  <a:srgbClr val="FF0000"/>
                </a:solidFill>
              </a:rPr>
              <a:t>)</a:t>
            </a:r>
            <a:endParaRPr lang="de-CH" sz="1800" b="1" dirty="0">
              <a:solidFill>
                <a:srgbClr val="FF0000"/>
              </a:solidFill>
              <a:latin typeface="+mj-lt"/>
            </a:endParaRP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de-CH" sz="1800" dirty="0">
                <a:latin typeface="+mj-lt"/>
                <a:sym typeface="Wingdings" panose="05000000000000000000" pitchFamily="2" charset="2"/>
              </a:rPr>
              <a:t>Es gelten die kantonalen Aufnahmekriterien.</a:t>
            </a:r>
          </a:p>
          <a:p>
            <a:pPr marL="0" indent="0">
              <a:buFontTx/>
              <a:buNone/>
              <a:defRPr/>
            </a:pPr>
            <a:endParaRPr lang="de-CH" sz="1800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b="1" dirty="0">
                <a:solidFill>
                  <a:srgbClr val="FF0000"/>
                </a:solidFill>
                <a:latin typeface="+mj-lt"/>
              </a:rPr>
              <a:t>Aber: </a:t>
            </a: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Der erreichte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Französischdurchschnitt</a:t>
            </a:r>
            <a:r>
              <a:rPr lang="de-CH" sz="1800" dirty="0">
                <a:latin typeface="+mj-lt"/>
              </a:rPr>
              <a:t> im Niveau 2 wird als Niveau 1 betrachtet und die Noten zwischen 4.0 und 4.4 werden einer 4.5 gleichgesetzt!</a:t>
            </a: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 </a:t>
            </a: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r>
              <a:rPr lang="de-CH" sz="1800" dirty="0">
                <a:latin typeface="+mj-lt"/>
              </a:rPr>
              <a:t>Zusätzlich wird für die Aufnahme an die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Handels- und Fachmittelschule </a:t>
            </a:r>
            <a:r>
              <a:rPr lang="de-CH" sz="1800" dirty="0">
                <a:latin typeface="+mj-lt"/>
              </a:rPr>
              <a:t>der erreichte Jahresdurchschnitt im Fach </a:t>
            </a:r>
            <a:r>
              <a:rPr lang="de-CH" sz="1800" b="1" i="1" dirty="0">
                <a:solidFill>
                  <a:srgbClr val="FF0000"/>
                </a:solidFill>
                <a:latin typeface="+mj-lt"/>
              </a:rPr>
              <a:t>Natur &amp; Technik </a:t>
            </a:r>
            <a:r>
              <a:rPr lang="de-CH" sz="1800" b="1" i="1" dirty="0">
                <a:latin typeface="+mj-lt"/>
              </a:rPr>
              <a:t>im Niveau 2 </a:t>
            </a:r>
            <a:r>
              <a:rPr lang="de-CH" sz="1800" dirty="0">
                <a:latin typeface="+mj-lt"/>
              </a:rPr>
              <a:t>ebenfalls als </a:t>
            </a:r>
            <a:r>
              <a:rPr lang="de-CH" sz="1800" b="1" i="1" dirty="0">
                <a:latin typeface="+mj-lt"/>
              </a:rPr>
              <a:t>Niveau I</a:t>
            </a:r>
            <a:r>
              <a:rPr lang="de-CH" sz="1800" dirty="0">
                <a:latin typeface="+mj-lt"/>
              </a:rPr>
              <a:t> betrachtet. (Gilt jedoch nicht fürs Kollegium!) </a:t>
            </a: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de-CH" sz="1600" dirty="0">
              <a:latin typeface="+mj-lt"/>
            </a:endParaRPr>
          </a:p>
          <a:p>
            <a:pPr marL="0" indent="0">
              <a:buFontTx/>
              <a:buNone/>
              <a:defRPr/>
            </a:pPr>
            <a:endParaRPr lang="fr-CH" sz="2400" dirty="0">
              <a:latin typeface="+mj-lt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282700" y="555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Immersionsjahr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3072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6E1DF1-9489-4C2F-B26F-91695FDE9560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fr-CH" altLang="fr-FR" sz="140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39F3FCA-7C04-42A1-B992-D4B2F036A7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7529" y="26699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277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10400" y="64452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71E01C-BB9A-44B9-B778-8513237D20D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403350" y="584200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b="1">
                <a:solidFill>
                  <a:srgbClr val="FF0000"/>
                </a:solidFill>
              </a:rPr>
              <a:t>Aufnahme ins Gymnasium nach der 10OS oder 11OS</a:t>
            </a:r>
            <a:endParaRPr lang="fr-CH" altLang="de-DE" b="1">
              <a:solidFill>
                <a:srgbClr val="FF0000"/>
              </a:solidFill>
            </a:endParaRPr>
          </a:p>
        </p:txBody>
      </p:sp>
      <p:pic>
        <p:nvPicPr>
          <p:cNvPr id="35846" name="Picture 18"/>
          <p:cNvPicPr>
            <a:picLocks noChangeAspect="1" noChangeArrowheads="1"/>
          </p:cNvPicPr>
          <p:nvPr/>
        </p:nvPicPr>
        <p:blipFill rotWithShape="1">
          <a:blip r:embed="rId8"/>
          <a:srcRect b="22855"/>
          <a:stretch/>
        </p:blipFill>
        <p:spPr bwMode="auto">
          <a:xfrm>
            <a:off x="1906588" y="1893888"/>
            <a:ext cx="6518275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9F4DE0-6C18-4196-9408-1E403ABDEF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1663" y="17671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482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CE216D-8927-4150-B2B8-DBD2C05CE2D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223963" y="0"/>
            <a:ext cx="752475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3000" b="1" dirty="0">
                <a:solidFill>
                  <a:srgbClr val="FF0000"/>
                </a:solidFill>
              </a:rPr>
              <a:t>Aufnahme in eine weiterführende Schule der Sek II nach der 11OS</a:t>
            </a:r>
            <a:endParaRPr lang="fr-CH" altLang="de-DE" sz="3000" b="1" dirty="0">
              <a:solidFill>
                <a:srgbClr val="FF0000"/>
              </a:solidFill>
            </a:endParaRPr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81163" y="1230313"/>
            <a:ext cx="6253162" cy="54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133262-D590-49A4-A548-805B900AB7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2313" y="27607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0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Image" r:id="rId4" imgW="1104583" imgH="1025467" progId="Word.Picture.8">
                  <p:embed/>
                </p:oleObj>
              </mc:Choice>
              <mc:Fallback>
                <p:oleObj name="Image" r:id="rId4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1A5E6-2F15-4A3F-9BA5-9A84956B8AB9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331913" y="261938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de-DE" sz="2800" b="1">
                <a:solidFill>
                  <a:srgbClr val="FF0000"/>
                </a:solidFill>
              </a:rPr>
              <a:t>Schule für Berufsvorbereitung </a:t>
            </a:r>
            <a:br>
              <a:rPr lang="de-CH" altLang="de-DE" sz="2800" b="1">
                <a:solidFill>
                  <a:srgbClr val="FF0000"/>
                </a:solidFill>
              </a:rPr>
            </a:br>
            <a:r>
              <a:rPr lang="de-CH" altLang="de-DE" sz="2800" b="1">
                <a:solidFill>
                  <a:srgbClr val="FF0000"/>
                </a:solidFill>
              </a:rPr>
              <a:t>(SfB, Überbrückungsjahr)</a:t>
            </a:r>
            <a:endParaRPr lang="fr-CH" altLang="de-DE" sz="2800" b="1">
              <a:solidFill>
                <a:srgbClr val="FF0000"/>
              </a:solidFill>
            </a:endParaRPr>
          </a:p>
        </p:txBody>
      </p:sp>
      <p:graphicFrame>
        <p:nvGraphicFramePr>
          <p:cNvPr id="10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16490"/>
              </p:ext>
            </p:extLst>
          </p:nvPr>
        </p:nvGraphicFramePr>
        <p:xfrm>
          <a:off x="5040313" y="1520825"/>
          <a:ext cx="3911600" cy="4608513"/>
        </p:xfrm>
        <a:graphic>
          <a:graphicData uri="http://schemas.openxmlformats.org/drawingml/2006/table">
            <a:tbl>
              <a:tblPr/>
              <a:tblGrid>
                <a:gridCol w="391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8513">
                <a:tc>
                  <a:txBody>
                    <a:bodyPr/>
                    <a:lstStyle/>
                    <a:p>
                      <a:pPr algn="ctr" fontAlgn="ctr"/>
                      <a:endParaRPr lang="pt-BR" sz="1300" b="1" i="0" u="none" strike="noStrike" dirty="0">
                        <a:effectLst/>
                        <a:latin typeface="+mn-lt"/>
                      </a:endParaRPr>
                    </a:p>
                    <a:p>
                      <a:r>
                        <a:rPr lang="sq-AL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Bem</a:t>
                      </a:r>
                      <a:r>
                        <a:rPr lang="fr-CH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erkung</a:t>
                      </a:r>
                      <a:r>
                        <a:rPr lang="fr-CH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endParaRPr lang="fr-CH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sq-AL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ist ausserdem möglich, die integrierte Berufsmaturität, die Handelsmittelschule (kaufmännische Berufsmaturität) oder die Fachmittelschule (Fachmaturität) nach der SfB zu absolvieren. Bedingung: SfB bestanden (Zeugnis) und einen Notendurchschnitt von 4,8 in der ersten Gruppe und einen Gesamtdurchschnitt von 4,5.</a:t>
                      </a:r>
                      <a:endParaRPr lang="fr-CH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>
                        <a:lnSpc>
                          <a:spcPts val="2200"/>
                        </a:lnSpc>
                      </a:pPr>
                      <a:r>
                        <a:rPr lang="fr-CH" sz="14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 (Corps)"/>
                          <a:ea typeface="+mn-ea"/>
                          <a:cs typeface="+mn-cs"/>
                        </a:rPr>
                        <a:t/>
                      </a:r>
                      <a:br>
                        <a:rPr lang="fr-CH" sz="14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 (Corps)"/>
                          <a:ea typeface="+mn-ea"/>
                          <a:cs typeface="+mn-cs"/>
                        </a:rPr>
                      </a:br>
                      <a:r>
                        <a:rPr lang="de-CH" sz="1300" b="0" i="0" u="none" strike="noStrike" dirty="0">
                          <a:effectLst/>
                          <a:latin typeface="+mn-lt"/>
                        </a:rPr>
                        <a:t>   </a:t>
                      </a:r>
                      <a:endParaRPr lang="de-CH" sz="1300" b="0" i="0" u="none" strike="noStrike" dirty="0">
                        <a:effectLst/>
                        <a:latin typeface="Arial"/>
                      </a:endParaRPr>
                    </a:p>
                  </a:txBody>
                  <a:tcPr marL="9523" marR="9523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6872" name="Picture 20" descr="F:\BEL\CB\PPT\DE42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374775"/>
            <a:ext cx="2368550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368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1A5E6-2F15-4A3F-9BA5-9A84956B8AB9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fr-CH" altLang="fr-FR" sz="140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12163" y="305978"/>
            <a:ext cx="75247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 dirty="0" err="1">
                <a:solidFill>
                  <a:srgbClr val="FF0000"/>
                </a:solidFill>
              </a:rPr>
              <a:t>Verordnung</a:t>
            </a:r>
            <a:r>
              <a:rPr lang="fr-CH" altLang="de-DE" b="1" dirty="0">
                <a:solidFill>
                  <a:srgbClr val="FF0000"/>
                </a:solidFill>
              </a:rPr>
              <a:t> «</a:t>
            </a:r>
            <a:r>
              <a:rPr lang="fr-CH" altLang="de-DE" b="1" dirty="0" err="1">
                <a:solidFill>
                  <a:srgbClr val="FF0000"/>
                </a:solidFill>
              </a:rPr>
              <a:t>überregionale</a:t>
            </a:r>
            <a:r>
              <a:rPr lang="fr-CH" altLang="de-DE" b="1" dirty="0">
                <a:solidFill>
                  <a:srgbClr val="FF0000"/>
                </a:solidFill>
              </a:rPr>
              <a:t> </a:t>
            </a:r>
            <a:r>
              <a:rPr lang="fr-CH" altLang="de-DE" b="1" dirty="0" err="1">
                <a:solidFill>
                  <a:srgbClr val="FF0000"/>
                </a:solidFill>
              </a:rPr>
              <a:t>Struktur</a:t>
            </a:r>
            <a:r>
              <a:rPr lang="fr-CH" altLang="de-DE" b="1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/>
          <a:srcRect l="1811" r="3690"/>
          <a:stretch/>
        </p:blipFill>
        <p:spPr>
          <a:xfrm>
            <a:off x="1187623" y="1979194"/>
            <a:ext cx="7380821" cy="195262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5844" y="4417585"/>
            <a:ext cx="7419975" cy="971550"/>
          </a:xfrm>
          <a:prstGeom prst="rect">
            <a:avLst/>
          </a:prstGeom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A87C6C-3491-4360-AC91-2F10D76A91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249" y="260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76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nhaltsplatzhalt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2060" y="0"/>
            <a:ext cx="10383838" cy="6902450"/>
          </a:xfrm>
        </p:spPr>
      </p:pic>
      <p:sp>
        <p:nvSpPr>
          <p:cNvPr id="6147" name="Titel 1"/>
          <p:cNvSpPr>
            <a:spLocks noGrp="1"/>
          </p:cNvSpPr>
          <p:nvPr>
            <p:ph type="title"/>
          </p:nvPr>
        </p:nvSpPr>
        <p:spPr>
          <a:xfrm>
            <a:off x="4471988" y="368300"/>
            <a:ext cx="4564062" cy="1143000"/>
          </a:xfrm>
        </p:spPr>
        <p:txBody>
          <a:bodyPr/>
          <a:lstStyle/>
          <a:p>
            <a:pPr algn="r"/>
            <a:r>
              <a:rPr lang="de-CH" altLang="fr-FR" sz="3600" b="1">
                <a:solidFill>
                  <a:srgbClr val="FF0000"/>
                </a:solidFill>
              </a:rPr>
              <a:t>Immersionsjahr im Unterwallis</a:t>
            </a:r>
          </a:p>
        </p:txBody>
      </p:sp>
      <p:sp>
        <p:nvSpPr>
          <p:cNvPr id="6148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B62705-4EC5-442F-9B18-64D045A3CC65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fr-CH" altLang="de-DE" sz="1400"/>
          </a:p>
        </p:txBody>
      </p:sp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5003800" y="3429000"/>
            <a:ext cx="45370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Vorgehen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Einschreibungsformalitäten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Nach dem Immersionsjahr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Jugendliche kommen zu Wort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de-CH" altLang="fr-FR" sz="2000" b="1" dirty="0">
                <a:solidFill>
                  <a:schemeClr val="bg1"/>
                </a:solidFill>
              </a:rPr>
              <a:t>Fragen</a:t>
            </a: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5C007377-D7B7-4B13-9372-96591DCF9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3600" y="16764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Grafik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0763" y="1412875"/>
            <a:ext cx="5114925" cy="2705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91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2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7163" y="204788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800" b="1">
                <a:solidFill>
                  <a:srgbClr val="FF0000"/>
                </a:solidFill>
              </a:rPr>
              <a:t>  Gewisse Unterschiede! z. B. Ferienplan</a:t>
            </a:r>
            <a:endParaRPr lang="de-DE" altLang="de-DE" sz="2800" b="1">
              <a:solidFill>
                <a:srgbClr val="FF0000"/>
              </a:solidFill>
            </a:endParaRPr>
          </a:p>
        </p:txBody>
      </p:sp>
      <p:sp>
        <p:nvSpPr>
          <p:cNvPr id="3891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1E0948-C86D-4258-9BFA-8315D13BBB1F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fr-CH" altLang="fr-FR" sz="14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665" y="4403348"/>
            <a:ext cx="8456791" cy="1841877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4319973" y="4617132"/>
            <a:ext cx="3473066" cy="16280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69D26C6-230E-46B5-A3F5-980062856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2488" y="2063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851275" y="796925"/>
            <a:ext cx="26273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38275" y="260350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Und nach dem Immersionsjahr?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420813" y="4719638"/>
            <a:ext cx="7939087" cy="1084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endParaRPr lang="de-CH" sz="800" dirty="0"/>
          </a:p>
          <a:p>
            <a:pPr>
              <a:spcBef>
                <a:spcPct val="20000"/>
              </a:spcBef>
              <a:defRPr/>
            </a:pPr>
            <a:r>
              <a:rPr lang="de-CH" sz="2200" dirty="0">
                <a:latin typeface="+mj-lt"/>
              </a:rPr>
              <a:t>Unbedingt mit </a:t>
            </a:r>
            <a:r>
              <a:rPr lang="de-CH" sz="2200" b="1" dirty="0">
                <a:latin typeface="+mj-lt"/>
              </a:rPr>
              <a:t>jetzigem Klassenlehrer </a:t>
            </a:r>
            <a:r>
              <a:rPr lang="de-CH" sz="2200" dirty="0">
                <a:latin typeface="+mj-lt"/>
              </a:rPr>
              <a:t>vorbesprechen! </a:t>
            </a:r>
          </a:p>
          <a:p>
            <a:pPr>
              <a:spcBef>
                <a:spcPct val="20000"/>
              </a:spcBef>
              <a:defRPr/>
            </a:pPr>
            <a:endParaRPr lang="de-CH" sz="1000" dirty="0">
              <a:latin typeface="+mj-lt"/>
            </a:endParaRPr>
          </a:p>
          <a:p>
            <a:pPr eaLnBrk="1" hangingPunct="1">
              <a:defRPr/>
            </a:pPr>
            <a:endParaRPr lang="fr-CH" dirty="0"/>
          </a:p>
        </p:txBody>
      </p:sp>
      <p:sp>
        <p:nvSpPr>
          <p:cNvPr id="4096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C491DAB-1E48-4A33-91A7-2BC74D506ED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fr-CH" altLang="fr-FR" sz="1400"/>
          </a:p>
        </p:txBody>
      </p:sp>
      <p:pic>
        <p:nvPicPr>
          <p:cNvPr id="30732" name="Picture 12" descr="Ratschlag Beruf - Nützliche Tipps rund ums Thema Beru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1830388"/>
            <a:ext cx="56229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52550" y="1044575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sz="2400" b="1" dirty="0" err="1">
                <a:solidFill>
                  <a:srgbClr val="FF0000"/>
                </a:solidFill>
              </a:rPr>
              <a:t>Wie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sieht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meine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berufliche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Zukunft</a:t>
            </a:r>
            <a:r>
              <a:rPr lang="fr-CH" altLang="de-DE" sz="2400" b="1" dirty="0">
                <a:solidFill>
                  <a:srgbClr val="FF0000"/>
                </a:solidFill>
              </a:rPr>
              <a:t> </a:t>
            </a:r>
            <a:r>
              <a:rPr lang="fr-CH" altLang="de-DE" sz="2400" b="1" dirty="0" err="1">
                <a:solidFill>
                  <a:srgbClr val="FF0000"/>
                </a:solidFill>
              </a:rPr>
              <a:t>aus</a:t>
            </a:r>
            <a:r>
              <a:rPr lang="fr-CH" altLang="de-DE" sz="2400" b="1" dirty="0">
                <a:solidFill>
                  <a:srgbClr val="FF0000"/>
                </a:solidFill>
              </a:rPr>
              <a:t>?</a:t>
            </a:r>
            <a:endParaRPr lang="de-DE" altLang="de-DE" sz="2400" b="1" dirty="0">
              <a:solidFill>
                <a:srgbClr val="FF0000"/>
              </a:solidFill>
            </a:endParaRPr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551471D-F661-4ABB-88D5-9A4DD4A6E9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29408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6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utoUpdateAnimBg="0"/>
      <p:bldP spid="8" grpId="0" autoUpdateAnimBg="0"/>
      <p:bldP spid="2" grpId="0"/>
      <p:bldP spid="12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301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851275" y="796925"/>
            <a:ext cx="2627312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38275" y="260350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Und nach dem Immersionsjahr?</a:t>
            </a:r>
            <a:endParaRPr lang="de-DE" altLang="de-DE" b="1">
              <a:solidFill>
                <a:srgbClr val="FF0000"/>
              </a:solidFill>
            </a:endParaRPr>
          </a:p>
        </p:txBody>
      </p:sp>
      <p:sp>
        <p:nvSpPr>
          <p:cNvPr id="4301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777A3A2-9AD7-4BAF-A20D-42A749BAEBC7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fr-CH" altLang="fr-FR" sz="140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352550" y="1044575"/>
            <a:ext cx="7323138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sz="2400" b="1">
                <a:solidFill>
                  <a:srgbClr val="FF0000"/>
                </a:solidFill>
              </a:rPr>
              <a:t>Wie sieht meine berufliche Zukunft aus?</a:t>
            </a:r>
            <a:endParaRPr lang="de-DE" altLang="de-DE" sz="2400" b="1">
              <a:solidFill>
                <a:srgbClr val="FF0000"/>
              </a:solidFill>
            </a:endParaRPr>
          </a:p>
        </p:txBody>
      </p:sp>
      <p:sp>
        <p:nvSpPr>
          <p:cNvPr id="3" name="Rechteck 2"/>
          <p:cNvSpPr>
            <a:spLocks noChangeArrowheads="1"/>
          </p:cNvSpPr>
          <p:nvPr/>
        </p:nvSpPr>
        <p:spPr bwMode="auto">
          <a:xfrm>
            <a:off x="1890713" y="2025650"/>
            <a:ext cx="624681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de-CH" altLang="fr-FR" b="1">
                <a:solidFill>
                  <a:srgbClr val="0000CC"/>
                </a:solidFill>
              </a:rPr>
              <a:t>Berufslehre</a:t>
            </a:r>
            <a:r>
              <a:rPr lang="de-CH" altLang="fr-FR"/>
              <a:t> </a:t>
            </a:r>
          </a:p>
          <a:p>
            <a:pPr>
              <a:spcBef>
                <a:spcPct val="20000"/>
              </a:spcBef>
            </a:pPr>
            <a:endParaRPr lang="de-CH" altLang="fr-FR"/>
          </a:p>
          <a:p>
            <a:pPr>
              <a:spcBef>
                <a:spcPct val="20000"/>
              </a:spcBef>
            </a:pPr>
            <a:r>
              <a:rPr lang="de-CH" altLang="fr-FR"/>
              <a:t>Kann Lehre auch beginnen, wenn das Schuljahr nicht bestanden wird. (</a:t>
            </a:r>
            <a:r>
              <a:rPr lang="de-CH" altLang="fr-FR">
                <a:solidFill>
                  <a:srgbClr val="FF0000"/>
                </a:solidFill>
              </a:rPr>
              <a:t>Achtung: Forderung des Lehrmeisters!</a:t>
            </a:r>
            <a:r>
              <a:rPr lang="de-CH" altLang="fr-FR"/>
              <a:t>)</a:t>
            </a:r>
          </a:p>
        </p:txBody>
      </p:sp>
      <p:sp>
        <p:nvSpPr>
          <p:cNvPr id="4" name="Rechteck 3"/>
          <p:cNvSpPr>
            <a:spLocks noChangeArrowheads="1"/>
          </p:cNvSpPr>
          <p:nvPr/>
        </p:nvSpPr>
        <p:spPr bwMode="auto">
          <a:xfrm>
            <a:off x="1897856" y="3571875"/>
            <a:ext cx="623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fr-FR" b="1" dirty="0">
                <a:solidFill>
                  <a:srgbClr val="0000CC"/>
                </a:solidFill>
              </a:rPr>
              <a:t>Handels- und Fachmittelschule</a:t>
            </a:r>
            <a:endParaRPr lang="fr-CH" altLang="fr-FR" dirty="0">
              <a:solidFill>
                <a:srgbClr val="0000CC"/>
              </a:solidFill>
              <a:sym typeface="Wingdings" panose="05000000000000000000" pitchFamily="2" charset="2"/>
            </a:endParaRPr>
          </a:p>
          <a:p>
            <a:endParaRPr lang="fr-CH" altLang="fr-FR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de-CH" altLang="fr-FR" dirty="0" smtClean="0"/>
              <a:t>Unbedingt die Aufnahmebedingungen für die HMS / FMS im Auge behalten!</a:t>
            </a:r>
            <a:endParaRPr lang="de-CH" altLang="fr-FR" dirty="0"/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1905000" y="4956175"/>
            <a:ext cx="6338888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de-CH" altLang="fr-FR" dirty="0">
              <a:solidFill>
                <a:srgbClr val="0000CC"/>
              </a:solidFill>
            </a:endParaRPr>
          </a:p>
          <a:p>
            <a:pPr>
              <a:spcBef>
                <a:spcPct val="20000"/>
              </a:spcBef>
            </a:pPr>
            <a:r>
              <a:rPr lang="de-CH" altLang="fr-FR" b="1" dirty="0">
                <a:solidFill>
                  <a:srgbClr val="0000CC"/>
                </a:solidFill>
              </a:rPr>
              <a:t>4 x Niveau 2</a:t>
            </a:r>
            <a:endParaRPr lang="de-CH" altLang="fr-FR" b="1" dirty="0"/>
          </a:p>
          <a:p>
            <a:pPr>
              <a:spcBef>
                <a:spcPct val="20000"/>
              </a:spcBef>
            </a:pPr>
            <a:endParaRPr lang="de-CH" altLang="fr-FR" dirty="0"/>
          </a:p>
          <a:p>
            <a:pPr>
              <a:spcBef>
                <a:spcPct val="20000"/>
              </a:spcBef>
            </a:pPr>
            <a:r>
              <a:rPr lang="de-CH" altLang="fr-FR" dirty="0"/>
              <a:t>sich bewusst sein, dass es wirklich schwer werden wird!             </a:t>
            </a:r>
            <a:r>
              <a:rPr lang="de-CH" altLang="fr-FR" dirty="0">
                <a:sym typeface="Wingdings" panose="05000000000000000000" pitchFamily="2" charset="2"/>
              </a:rPr>
              <a:t> </a:t>
            </a:r>
            <a:r>
              <a:rPr lang="de-CH" altLang="fr-FR" dirty="0"/>
              <a:t>Immersionsjahr evtl. um 1 Jahr zurückstellen? </a:t>
            </a:r>
            <a:r>
              <a:rPr lang="de-CH" altLang="fr-FR" dirty="0">
                <a:sym typeface="Wingdings" panose="05000000000000000000" pitchFamily="2" charset="2"/>
              </a:rPr>
              <a:t> 10. SJ</a:t>
            </a:r>
            <a:endParaRPr lang="de-CH" altLang="fr-FR" dirty="0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C3671B5-6596-4289-88A1-14E71A3AC0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2312" y="2460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2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utoUpdateAnimBg="0"/>
      <p:bldP spid="8" grpId="0" autoUpdateAnimBg="0"/>
      <p:bldP spid="12" grpId="0"/>
      <p:bldP spid="3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871663" y="152400"/>
            <a:ext cx="68913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CH" altLang="de-DE" b="1">
                <a:solidFill>
                  <a:srgbClr val="FF0000"/>
                </a:solidFill>
              </a:rPr>
              <a:t>Telc </a:t>
            </a:r>
            <a:r>
              <a:rPr lang="fr-CH" altLang="de-DE" sz="2000" b="1">
                <a:solidFill>
                  <a:srgbClr val="FF0000"/>
                </a:solidFill>
              </a:rPr>
              <a:t>LANGUAGE TESTS</a:t>
            </a:r>
            <a:endParaRPr lang="de-DE" altLang="de-DE" sz="2000" b="1">
              <a:solidFill>
                <a:srgbClr val="FF0000"/>
              </a:solidFill>
            </a:endParaRPr>
          </a:p>
        </p:txBody>
      </p:sp>
      <p:sp>
        <p:nvSpPr>
          <p:cNvPr id="4506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F1E900-D14E-4336-9059-23D5DB27B09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fr-CH" altLang="fr-FR" sz="1400"/>
          </a:p>
        </p:txBody>
      </p:sp>
      <p:pic>
        <p:nvPicPr>
          <p:cNvPr id="41991" name="Picture 2"/>
          <p:cNvPicPr>
            <a:picLocks noChangeAspect="1" noChangeArrowheads="1"/>
          </p:cNvPicPr>
          <p:nvPr/>
        </p:nvPicPr>
        <p:blipFill>
          <a:blip r:embed="rId8"/>
          <a:srcRect l="27672" t="7829" r="46504" b="75656"/>
          <a:stretch>
            <a:fillRect/>
          </a:stretch>
        </p:blipFill>
        <p:spPr bwMode="auto">
          <a:xfrm>
            <a:off x="4176713" y="2039938"/>
            <a:ext cx="4565650" cy="1641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ZoneTexte 1"/>
          <p:cNvSpPr txBox="1">
            <a:spLocks noChangeArrowheads="1"/>
          </p:cNvSpPr>
          <p:nvPr/>
        </p:nvSpPr>
        <p:spPr bwMode="auto">
          <a:xfrm>
            <a:off x="1519238" y="1412875"/>
            <a:ext cx="2089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800" b="1">
                <a:solidFill>
                  <a:srgbClr val="FF0000"/>
                </a:solidFill>
              </a:rPr>
              <a:t>B1 </a:t>
            </a:r>
            <a:r>
              <a:rPr lang="fr-CH" altLang="fr-FR" sz="2800">
                <a:solidFill>
                  <a:srgbClr val="FF0000"/>
                </a:solidFill>
              </a:rPr>
              <a:t>oder</a:t>
            </a:r>
            <a:r>
              <a:rPr lang="fr-CH" altLang="fr-FR" sz="2800" b="1">
                <a:solidFill>
                  <a:srgbClr val="FF0000"/>
                </a:solidFill>
              </a:rPr>
              <a:t> B2</a:t>
            </a:r>
            <a:r>
              <a:rPr lang="fr-CH" altLang="fr-FR" sz="2800" b="1"/>
              <a:t> </a:t>
            </a:r>
            <a:endParaRPr lang="fr-CH" altLang="fr-FR" sz="1400"/>
          </a:p>
        </p:txBody>
      </p:sp>
      <p:sp>
        <p:nvSpPr>
          <p:cNvPr id="45065" name="ZoneTexte 2"/>
          <p:cNvSpPr txBox="1">
            <a:spLocks noChangeArrowheads="1"/>
          </p:cNvSpPr>
          <p:nvPr/>
        </p:nvSpPr>
        <p:spPr bwMode="auto">
          <a:xfrm>
            <a:off x="1438275" y="2816225"/>
            <a:ext cx="2108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 b="1" dirty="0">
                <a:solidFill>
                  <a:srgbClr val="FF0000"/>
                </a:solidFill>
              </a:rPr>
              <a:t>Ende April – </a:t>
            </a:r>
            <a:r>
              <a:rPr lang="fr-CH" altLang="fr-FR" sz="1800" b="1" dirty="0" err="1">
                <a:solidFill>
                  <a:srgbClr val="FF0000"/>
                </a:solidFill>
              </a:rPr>
              <a:t>Anfang</a:t>
            </a:r>
            <a:r>
              <a:rPr lang="fr-CH" altLang="fr-FR" sz="1800" b="1" dirty="0">
                <a:solidFill>
                  <a:srgbClr val="FF0000"/>
                </a:solidFill>
              </a:rPr>
              <a:t> Mai  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65263" y="4149725"/>
            <a:ext cx="7304087" cy="206216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de-CH" sz="1600" dirty="0" smtClean="0"/>
              <a:t>Mit erfolgreichem Abschluss der Prüfung T</a:t>
            </a:r>
            <a:r>
              <a:rPr lang="fr-CH" sz="1600" b="1" dirty="0" smtClean="0"/>
              <a:t>ELC Français Ecole </a:t>
            </a:r>
            <a:r>
              <a:rPr lang="de-CH" sz="1600" b="1" dirty="0" smtClean="0"/>
              <a:t>B1 oder B2</a:t>
            </a:r>
          </a:p>
          <a:p>
            <a:pPr eaLnBrk="1" hangingPunct="1">
              <a:defRPr/>
            </a:pPr>
            <a:r>
              <a:rPr lang="de-CH" sz="1600" dirty="0" smtClean="0"/>
              <a:t>hat der/die Teilnehmende nachgewiesen, dass er/sie fähig ist,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e-CH" sz="1600" dirty="0" smtClean="0"/>
              <a:t>eine Vielzahl von Texten zu verstehen,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e-CH" sz="1600" dirty="0" smtClean="0"/>
              <a:t>sich schriftlich und mündlich dazu zu äussern,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e-CH" sz="1600" dirty="0" smtClean="0"/>
              <a:t>sich in allen wichtigen Situationen im Alltag und im Beruf sprachlich zu behaupten, 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de-CH" sz="1600" dirty="0" smtClean="0"/>
              <a:t>alltägliche Gespräche im privaten und beruflichen Umfeld zu verstehen und sich daran zu beteiligen. </a:t>
            </a:r>
            <a:endParaRPr lang="de-CH" sz="1600" dirty="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5EB378D-F19F-43CB-AC37-CDFD444C87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33193" y="354807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3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6" b="1532"/>
          <a:stretch>
            <a:fillRect/>
          </a:stretch>
        </p:blipFill>
        <p:spPr bwMode="auto">
          <a:xfrm>
            <a:off x="-339725" y="512763"/>
            <a:ext cx="9721850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132DE5-C5DF-4C08-AAD1-CACF4010C8EB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fr-CH" altLang="de-DE" sz="1400"/>
          </a:p>
        </p:txBody>
      </p:sp>
      <p:sp>
        <p:nvSpPr>
          <p:cNvPr id="47108" name="Inhaltsplatzhalter 5"/>
          <p:cNvSpPr>
            <a:spLocks noGrp="1"/>
          </p:cNvSpPr>
          <p:nvPr>
            <p:ph idx="1"/>
          </p:nvPr>
        </p:nvSpPr>
        <p:spPr>
          <a:xfrm>
            <a:off x="1835150" y="5589588"/>
            <a:ext cx="8229600" cy="4525962"/>
          </a:xfrm>
        </p:spPr>
        <p:txBody>
          <a:bodyPr/>
          <a:lstStyle/>
          <a:p>
            <a:endParaRPr lang="de-CH" altLang="de-DE"/>
          </a:p>
        </p:txBody>
      </p:sp>
      <p:sp>
        <p:nvSpPr>
          <p:cNvPr id="7" name="Inhaltsplatzhalter 2">
            <a:hlinkClick r:id="rId3" action="ppaction://hlinkpres?slideindex=1&amp;slidetitle="/>
          </p:cNvPr>
          <p:cNvSpPr txBox="1">
            <a:spLocks/>
          </p:cNvSpPr>
          <p:nvPr/>
        </p:nvSpPr>
        <p:spPr bwMode="auto">
          <a:xfrm>
            <a:off x="215900" y="6191250"/>
            <a:ext cx="85693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de-CH" sz="1200" kern="0" dirty="0">
                <a:hlinkClick r:id="rId4"/>
              </a:rPr>
              <a:t>http://canal9.ch/walliwood-episode-6-sur-12-seraina-sina-et-julia-tirent-un-bilan-positif-apres-six-mois-dans-le-valais-romand/</a:t>
            </a:r>
            <a:endParaRPr lang="de-CH" sz="1200" kern="0" dirty="0"/>
          </a:p>
          <a:p>
            <a:pPr marL="0" indent="0">
              <a:buFontTx/>
              <a:buNone/>
              <a:defRPr/>
            </a:pPr>
            <a:endParaRPr lang="de-CH" sz="1200" kern="0" dirty="0"/>
          </a:p>
          <a:p>
            <a:pPr marL="0" indent="0">
              <a:buFontTx/>
              <a:buNone/>
              <a:defRPr/>
            </a:pPr>
            <a:endParaRPr lang="de-CH" sz="1200" kern="0" dirty="0"/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57A740-A2DA-438E-9C0D-0B3017A59ABD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fr-CH" altLang="fr-FR" sz="1400"/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/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1500188" y="998538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48134" name="Foliennummernplatzhalter 1"/>
          <p:cNvSpPr txBox="1">
            <a:spLocks/>
          </p:cNvSpPr>
          <p:nvPr/>
        </p:nvSpPr>
        <p:spPr bwMode="auto">
          <a:xfrm>
            <a:off x="6875463" y="62372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C55D24-C254-42FA-8143-79FEA2A47553}" type="slidenum">
              <a:rPr lang="fr-CH" altLang="fr-FR" sz="1400"/>
              <a:pPr algn="r"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fr-CH" altLang="fr-FR" sz="1400"/>
          </a:p>
        </p:txBody>
      </p:sp>
      <p:sp>
        <p:nvSpPr>
          <p:cNvPr id="48135" name="ZoneTexte 1"/>
          <p:cNvSpPr txBox="1">
            <a:spLocks noChangeArrowheads="1"/>
          </p:cNvSpPr>
          <p:nvPr/>
        </p:nvSpPr>
        <p:spPr bwMode="auto">
          <a:xfrm>
            <a:off x="1223963" y="4235450"/>
            <a:ext cx="33845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668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668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668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68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2000" b="1">
                <a:solidFill>
                  <a:srgbClr val="FF0000"/>
                </a:solidFill>
              </a:rPr>
              <a:t>Nützliche Informationen dazu finden Sie ab dem 11. Januar 2021 auf unserer Homepage.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75" y="1412875"/>
            <a:ext cx="4672013" cy="2608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7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1141"/>
          <a:stretch>
            <a:fillRect/>
          </a:stretch>
        </p:blipFill>
        <p:spPr bwMode="auto">
          <a:xfrm>
            <a:off x="4751388" y="4125913"/>
            <a:ext cx="379412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155575"/>
            <a:ext cx="317817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9" name="Textfeld 1"/>
          <p:cNvSpPr txBox="1">
            <a:spLocks noChangeArrowheads="1"/>
          </p:cNvSpPr>
          <p:nvPr/>
        </p:nvSpPr>
        <p:spPr bwMode="auto">
          <a:xfrm>
            <a:off x="1500188" y="260350"/>
            <a:ext cx="5484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000">
                <a:solidFill>
                  <a:srgbClr val="FF0000"/>
                </a:solidFill>
                <a:latin typeface="Arial Black" panose="020B0A04020102020204" pitchFamily="34" charset="0"/>
              </a:rPr>
              <a:t>Ein Immersionsjahr an einem Unterwalliser Kollegium</a:t>
            </a:r>
            <a:endParaRPr lang="de-CH" altLang="de-DE" sz="200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0B856F-7717-475B-A43C-FE74517432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61744" y="12963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7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018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27163" y="204788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CH" altLang="de-DE" sz="2800" b="1">
                <a:solidFill>
                  <a:srgbClr val="FF0000"/>
                </a:solidFill>
              </a:rPr>
              <a:t>  Gemachte Erfahrungen </a:t>
            </a:r>
            <a:endParaRPr lang="de-DE" altLang="de-DE" sz="2800" b="1">
              <a:solidFill>
                <a:srgbClr val="FF0000"/>
              </a:solidFill>
            </a:endParaRPr>
          </a:p>
        </p:txBody>
      </p:sp>
      <p:sp>
        <p:nvSpPr>
          <p:cNvPr id="5018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9F1BF2D-D0A2-4154-B156-DDB5EA22BF3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fr-CH" altLang="fr-FR" sz="1400"/>
          </a:p>
        </p:txBody>
      </p:sp>
      <p:sp>
        <p:nvSpPr>
          <p:cNvPr id="50183" name="Textfeld 2"/>
          <p:cNvSpPr txBox="1">
            <a:spLocks noChangeArrowheads="1"/>
          </p:cNvSpPr>
          <p:nvPr/>
        </p:nvSpPr>
        <p:spPr bwMode="auto">
          <a:xfrm>
            <a:off x="1304925" y="2733675"/>
            <a:ext cx="74882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fr-FR" sz="2400"/>
              <a:t>Ab Mitte Januar 2021 können Sie auf unserer Homepage ebenfalls kurze Filme runterladen, in denen Schülerinnen und Schüler, welche im laufenden Schuljahr ein Immersionsjahr besuchen, über ihre Erfahrungen und Erlebnisse berichten.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813" y="220663"/>
            <a:ext cx="2820987" cy="1666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56084E9-AB13-4418-B013-972700DBB1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6763" y="2060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3312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3312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222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222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448D09-F924-4E37-8DD3-739139DCE197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fr-CH" altLang="fr-FR" sz="140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92263"/>
            <a:ext cx="45100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535488" y="1463675"/>
            <a:ext cx="4249737" cy="440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2000" dirty="0">
                <a:latin typeface="+mj-lt"/>
              </a:rPr>
              <a:t>Wir stehen Ihnen gerne für Fragen zur Verfügung. Schreiben Sie uns eine Mail an </a:t>
            </a:r>
            <a:r>
              <a:rPr lang="de-CH" sz="2000" dirty="0">
                <a:latin typeface="+mj-lt"/>
                <a:hlinkClick r:id="rId9"/>
              </a:rPr>
              <a:t>pascal.imhof@admin.vs.ch</a:t>
            </a:r>
            <a:r>
              <a:rPr lang="de-CH" sz="2000" dirty="0">
                <a:latin typeface="+mj-lt"/>
              </a:rPr>
              <a:t> und teilen Sie uns mit, wann Sie unter welcher Telefonnummer erreichbar sind. Wir werden Sie ab dem 4. Januar 2021 zurückrufen.</a:t>
            </a:r>
          </a:p>
          <a:p>
            <a:pPr>
              <a:defRPr/>
            </a:pPr>
            <a:endParaRPr lang="de-CH" sz="2000" dirty="0">
              <a:latin typeface="+mj-lt"/>
            </a:endParaRPr>
          </a:p>
          <a:p>
            <a:pPr>
              <a:defRPr/>
            </a:pPr>
            <a:r>
              <a:rPr lang="de-CH" sz="2000" dirty="0">
                <a:latin typeface="+mj-lt"/>
              </a:rPr>
              <a:t>Beachten Sie bitte, dass die Unterwalliser Orientierungsschulen den Schulbetrieb erst am Donnerstag, 7. Januar 2021, wieder aufnehmen. 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B102455-DC36-4C3A-A5D2-4117AF8D82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3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nhaltsplatzhalter 4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4228" y="-44450"/>
            <a:ext cx="10383838" cy="6902450"/>
          </a:xfrm>
        </p:spPr>
      </p:pic>
      <p:graphicFrame>
        <p:nvGraphicFramePr>
          <p:cNvPr id="54275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0" name="Image" r:id="rId7" imgW="1104583" imgH="1025467" progId="Word.Picture.8">
                  <p:embed/>
                </p:oleObj>
              </mc:Choice>
              <mc:Fallback>
                <p:oleObj name="Image" r:id="rId7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754438"/>
            <a:ext cx="2239962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ZoneTexte 1"/>
          <p:cNvSpPr txBox="1">
            <a:spLocks noChangeArrowheads="1"/>
          </p:cNvSpPr>
          <p:nvPr/>
        </p:nvSpPr>
        <p:spPr bwMode="auto">
          <a:xfrm>
            <a:off x="-306388" y="5381625"/>
            <a:ext cx="763270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de-DE" sz="4000" b="1">
                <a:solidFill>
                  <a:srgbClr val="FF0000"/>
                </a:solidFill>
              </a:rPr>
              <a:t>Herzlichen Dank!</a:t>
            </a:r>
          </a:p>
        </p:txBody>
      </p:sp>
      <p:sp>
        <p:nvSpPr>
          <p:cNvPr id="5428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D323DD-64D4-4217-80D8-1177FA3918D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fr-CH" altLang="fr-FR" sz="1400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8EA33F8-5E5F-42C6-8265-AE663A4B6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44000" y="32050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8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7172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717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D9F879-595E-4242-84DF-B049255F9F7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fr-CH" altLang="fr-FR" sz="1400"/>
          </a:p>
        </p:txBody>
      </p:sp>
      <p:pic>
        <p:nvPicPr>
          <p:cNvPr id="7175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9"/>
          <a:srcRect l="1167"/>
          <a:stretch/>
        </p:blipFill>
        <p:spPr>
          <a:xfrm>
            <a:off x="598488" y="2016125"/>
            <a:ext cx="8402637" cy="393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feil nach links 8"/>
          <p:cNvSpPr/>
          <p:nvPr/>
        </p:nvSpPr>
        <p:spPr>
          <a:xfrm rot="13399547">
            <a:off x="-3175" y="2301875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sp>
        <p:nvSpPr>
          <p:cNvPr id="13" name="Pfeil nach links 12"/>
          <p:cNvSpPr/>
          <p:nvPr/>
        </p:nvSpPr>
        <p:spPr>
          <a:xfrm rot="13399547">
            <a:off x="47625" y="4208463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A5369D9-5671-4E87-B1E6-30E060AD8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2937" y="42703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9220" name="Line 5"/>
          <p:cNvSpPr>
            <a:spLocks noChangeShapeType="1"/>
          </p:cNvSpPr>
          <p:nvPr/>
        </p:nvSpPr>
        <p:spPr bwMode="auto">
          <a:xfrm>
            <a:off x="71913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922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C1AAD5-36A9-4DAE-9F31-8B0326F19993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fr-CH" altLang="fr-FR" sz="1400"/>
          </a:p>
        </p:txBody>
      </p:sp>
      <p:sp>
        <p:nvSpPr>
          <p:cNvPr id="9" name="Pfeil nach links 8"/>
          <p:cNvSpPr/>
          <p:nvPr/>
        </p:nvSpPr>
        <p:spPr>
          <a:xfrm rot="13931099">
            <a:off x="2963863" y="1890713"/>
            <a:ext cx="1055687" cy="363537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CH" dirty="0"/>
              <a:t> </a:t>
            </a:r>
            <a:endParaRPr lang="de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563" y="2595563"/>
            <a:ext cx="8755062" cy="1949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5" name="Imag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3644900"/>
            <a:ext cx="561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2FD25D6-C34B-481B-AB97-EB10D9201A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2400" y="36619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altLang="de-DE"/>
          </a:p>
        </p:txBody>
      </p:sp>
      <p:sp>
        <p:nvSpPr>
          <p:cNvPr id="11267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AAF1CD-B45D-44FE-93A2-CB8CDA58040D}" type="slidenum">
              <a:rPr lang="fr-CH" altLang="de-DE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fr-CH" altLang="de-DE" sz="1400"/>
          </a:p>
        </p:txBody>
      </p:sp>
      <p:sp>
        <p:nvSpPr>
          <p:cNvPr id="11268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altLang="de-DE"/>
          </a:p>
        </p:txBody>
      </p:sp>
      <p:pic>
        <p:nvPicPr>
          <p:cNvPr id="1126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t="20268" r="19096" b="6909"/>
          <a:stretch>
            <a:fillRect/>
          </a:stretch>
        </p:blipFill>
        <p:spPr bwMode="auto">
          <a:xfrm>
            <a:off x="-541338" y="90488"/>
            <a:ext cx="10117138" cy="664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60A3334-54C1-41ED-B8C6-94C950CB2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65279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41325"/>
            <a:ext cx="8967787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Foliennummernplatzhalter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A06E92-6512-4E38-8D6A-4D6DCBAE3B61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fr-CH" altLang="fr-FR" sz="1400"/>
          </a:p>
        </p:txBody>
      </p:sp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854B24F-D2ED-413D-90E9-FBD8CFDC6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0400" y="136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4340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4342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8DE935-8D27-4BC4-B3F1-7A3BC6D8836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fr-CH" altLang="fr-FR" sz="140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575" y="2005013"/>
            <a:ext cx="8626475" cy="341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feil nach links 8"/>
          <p:cNvSpPr/>
          <p:nvPr/>
        </p:nvSpPr>
        <p:spPr>
          <a:xfrm rot="11626152">
            <a:off x="176213" y="3333750"/>
            <a:ext cx="438150" cy="227013"/>
          </a:xfrm>
          <a:prstGeom prst="leftArrow">
            <a:avLst>
              <a:gd name="adj1" fmla="val 5908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14345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3" t="25905" r="1291" b="1297"/>
          <a:stretch>
            <a:fillRect/>
          </a:stretch>
        </p:blipFill>
        <p:spPr bwMode="auto">
          <a:xfrm>
            <a:off x="2714625" y="234950"/>
            <a:ext cx="480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CFFCC93-8238-4134-9CF4-31868E3A5E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2937" y="364332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7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6388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1720" y="1058863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639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3D2B59-117C-48C7-A0BE-D8CFE679CF04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fr-CH" altLang="fr-FR" sz="140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4188" y="149225"/>
            <a:ext cx="4578350" cy="664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Pfeil nach links 10"/>
          <p:cNvSpPr/>
          <p:nvPr/>
        </p:nvSpPr>
        <p:spPr>
          <a:xfrm rot="12833150">
            <a:off x="2124213" y="4470787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6ED8DAE-C4C1-4B43-A1E4-EE01596519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260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6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Grp="1" noChangeAspect="1"/>
          </p:cNvGraphicFramePr>
          <p:nvPr>
            <p:ph type="title"/>
          </p:nvPr>
        </p:nvGraphicFramePr>
        <p:xfrm>
          <a:off x="395288" y="260350"/>
          <a:ext cx="11049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Image" r:id="rId6" imgW="1104583" imgH="1025467" progId="Word.Picture.8">
                  <p:embed/>
                </p:oleObj>
              </mc:Choice>
              <mc:Fallback>
                <p:oleObj name="Image" r:id="rId6" imgW="1104583" imgH="1025467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260350"/>
                        <a:ext cx="1104900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1763713" y="981075"/>
            <a:ext cx="69119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8436" name="Line 5"/>
          <p:cNvSpPr>
            <a:spLocks noChangeShapeType="1"/>
          </p:cNvSpPr>
          <p:nvPr/>
        </p:nvSpPr>
        <p:spPr bwMode="auto">
          <a:xfrm>
            <a:off x="1042988" y="1412875"/>
            <a:ext cx="0" cy="518477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57275" y="981075"/>
            <a:ext cx="77057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de-DE" sz="2500" b="1">
              <a:solidFill>
                <a:schemeClr val="hlink"/>
              </a:solidFill>
            </a:endParaRPr>
          </a:p>
        </p:txBody>
      </p:sp>
      <p:sp>
        <p:nvSpPr>
          <p:cNvPr id="1843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867525" y="62452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9FCF4-AB6C-4B85-A146-EC66835F86EB}" type="slidenum">
              <a:rPr lang="fr-CH" altLang="fr-FR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fr-CH" altLang="fr-FR" sz="140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8"/>
          <a:srcRect l="-754" t="2658" r="-1"/>
          <a:stretch/>
        </p:blipFill>
        <p:spPr>
          <a:xfrm>
            <a:off x="3023828" y="150813"/>
            <a:ext cx="4791075" cy="657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feil nach links 11"/>
          <p:cNvSpPr/>
          <p:nvPr/>
        </p:nvSpPr>
        <p:spPr>
          <a:xfrm rot="12833150">
            <a:off x="2304233" y="5406891"/>
            <a:ext cx="1130300" cy="346075"/>
          </a:xfrm>
          <a:prstGeom prst="leftArrow">
            <a:avLst>
              <a:gd name="adj1" fmla="val 4900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B6F8C03-F044-4699-978B-04DBCE7E46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69288" y="320508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2">
    <a:dk1>
      <a:srgbClr val="000000"/>
    </a:dk1>
    <a:lt1>
      <a:srgbClr val="FFFFFF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FFFFF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986</Words>
  <Application>Microsoft Office PowerPoint</Application>
  <PresentationFormat>Bildschirmpräsentation (4:3)</PresentationFormat>
  <Paragraphs>178</Paragraphs>
  <Slides>28</Slides>
  <Notes>25</Notes>
  <HiddenSlides>0</HiddenSlides>
  <MMClips>25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Arial (Corps)</vt:lpstr>
      <vt:lpstr>Arial Black</vt:lpstr>
      <vt:lpstr>Wingdings</vt:lpstr>
      <vt:lpstr>Modèle par défaut</vt:lpstr>
      <vt:lpstr>Image</vt:lpstr>
      <vt:lpstr>PowerPoint-Präsentation</vt:lpstr>
      <vt:lpstr>Immersionsjahr im Unterwallis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Etat du Valais - Staat Wallis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AC_VS</dc:creator>
  <cp:lastModifiedBy>Pascal IMHOF</cp:lastModifiedBy>
  <cp:revision>422</cp:revision>
  <cp:lastPrinted>2020-12-14T10:41:24Z</cp:lastPrinted>
  <dcterms:created xsi:type="dcterms:W3CDTF">2005-04-11T20:18:13Z</dcterms:created>
  <dcterms:modified xsi:type="dcterms:W3CDTF">2021-01-08T08:19:20Z</dcterms:modified>
</cp:coreProperties>
</file>