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9" r:id="rId1"/>
  </p:sldMasterIdLst>
  <p:handoutMasterIdLst>
    <p:handoutMasterId r:id="rId11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han ISOZ" initials="NI" lastIdx="1" clrIdx="0">
    <p:extLst>
      <p:ext uri="{19B8F6BF-5375-455C-9EA6-DF929625EA0E}">
        <p15:presenceInfo xmlns:p15="http://schemas.microsoft.com/office/powerpoint/2012/main" userId="S-1-5-21-623505572-1301678141-20206299-788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4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493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0-24T14:48:06.314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34291-4E97-4C5B-BAC5-603D98201DF0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74B58-B360-4F95-BA92-DDEECAB2907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86489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64008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8976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541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678858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2285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617605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5474548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8603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716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070830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1173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7D1865-4D54-4A77-BC41-834BBF414828}" type="datetimeFigureOut">
              <a:rPr lang="fr-CH" smtClean="0"/>
              <a:t>01.12.2023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18C64AE0-090D-4F33-8A87-1F48C0CFA93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585994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53300" y="186047"/>
            <a:ext cx="9784080" cy="1508760"/>
          </a:xfrm>
        </p:spPr>
        <p:txBody>
          <a:bodyPr/>
          <a:lstStyle/>
          <a:p>
            <a:pPr algn="l"/>
            <a:r>
              <a:rPr lang="fr-CH" dirty="0" smtClean="0"/>
              <a:t>Construction</a:t>
            </a:r>
            <a:endParaRPr lang="fr-CH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913795" y="1406237"/>
            <a:ext cx="10353762" cy="4384964"/>
          </a:xfrm>
        </p:spPr>
        <p:txBody>
          <a:bodyPr>
            <a:normAutofit/>
          </a:bodyPr>
          <a:lstStyle/>
          <a:p>
            <a:pPr marL="36900" indent="0" algn="ctr">
              <a:lnSpc>
                <a:spcPct val="85000"/>
              </a:lnSpc>
              <a:spcBef>
                <a:spcPct val="0"/>
              </a:spcBef>
              <a:buNone/>
            </a:pPr>
            <a:r>
              <a:rPr lang="fr-CH" sz="2400" cap="all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Installateur-</a:t>
            </a:r>
            <a:r>
              <a:rPr lang="fr-CH" sz="2400" cap="all" dirty="0" err="1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trice</a:t>
            </a:r>
            <a:r>
              <a:rPr lang="fr-CH" sz="2400" cap="all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solaire</a:t>
            </a:r>
          </a:p>
        </p:txBody>
      </p:sp>
      <p:sp>
        <p:nvSpPr>
          <p:cNvPr id="6" name="Soleil 5"/>
          <p:cNvSpPr/>
          <p:nvPr/>
        </p:nvSpPr>
        <p:spPr>
          <a:xfrm>
            <a:off x="4215650" y="1924080"/>
            <a:ext cx="1302923" cy="1162892"/>
          </a:xfrm>
          <a:prstGeom prst="su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2" name="Image 1" descr="Solar Leasing and PPAs | Australian Solar Quot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00" y="2974294"/>
            <a:ext cx="3562350" cy="356235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7" name="Connecteur droit avec flèche 6"/>
          <p:cNvCxnSpPr>
            <a:stCxn id="2" idx="3"/>
          </p:cNvCxnSpPr>
          <p:nvPr/>
        </p:nvCxnSpPr>
        <p:spPr>
          <a:xfrm flipV="1">
            <a:off x="4215650" y="4750130"/>
            <a:ext cx="932303" cy="53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 descr="Photo gratuite de à l'intérieur, ampoule, ampoule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953" y="4259097"/>
            <a:ext cx="1879550" cy="9820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48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02919" y="277501"/>
            <a:ext cx="9784080" cy="1508760"/>
          </a:xfrm>
        </p:spPr>
        <p:txBody>
          <a:bodyPr/>
          <a:lstStyle/>
          <a:p>
            <a:r>
              <a:rPr lang="fr-CH" dirty="0" smtClean="0"/>
              <a:t>Sommaire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2919" y="2516268"/>
            <a:ext cx="9784080" cy="3701651"/>
          </a:xfrm>
        </p:spPr>
        <p:txBody>
          <a:bodyPr/>
          <a:lstStyle/>
          <a:p>
            <a:pPr marL="355600" indent="-355600">
              <a:buFont typeface="Arial" panose="020B0604020202020204" pitchFamily="34" charset="0"/>
              <a:buChar char="•"/>
            </a:pPr>
            <a:r>
              <a:rPr lang="fr-CH" sz="2400" dirty="0" smtClean="0"/>
              <a:t>Présentation du métier</a:t>
            </a:r>
          </a:p>
          <a:p>
            <a:pPr marL="355600" indent="-355600">
              <a:buFont typeface="Arial" panose="020B0604020202020204" pitchFamily="34" charset="0"/>
              <a:buChar char="•"/>
            </a:pPr>
            <a:r>
              <a:rPr lang="fr-CH" sz="2400" dirty="0" smtClean="0"/>
              <a:t>Environnement </a:t>
            </a:r>
            <a:r>
              <a:rPr lang="fr-CH" sz="2400" dirty="0"/>
              <a:t>de </a:t>
            </a:r>
            <a:r>
              <a:rPr lang="fr-CH" sz="2400" dirty="0" smtClean="0"/>
              <a:t>travail</a:t>
            </a:r>
          </a:p>
          <a:p>
            <a:pPr marL="355600" indent="-355600">
              <a:buFont typeface="Arial" panose="020B0604020202020204" pitchFamily="34" charset="0"/>
              <a:buChar char="•"/>
            </a:pPr>
            <a:r>
              <a:rPr lang="fr-CH" sz="2400" dirty="0" smtClean="0"/>
              <a:t>Profil</a:t>
            </a:r>
            <a:endParaRPr lang="fr-CH" sz="2400" dirty="0"/>
          </a:p>
          <a:p>
            <a:pPr marL="355600" indent="-355600">
              <a:buFont typeface="Arial" panose="020B0604020202020204" pitchFamily="34" charset="0"/>
              <a:buChar char="•"/>
            </a:pPr>
            <a:r>
              <a:rPr lang="fr-CH" sz="2400" dirty="0"/>
              <a:t>Avantages et inconvénients</a:t>
            </a:r>
          </a:p>
          <a:p>
            <a:pPr marL="355600" indent="-355600">
              <a:buFont typeface="Arial" panose="020B0604020202020204" pitchFamily="34" charset="0"/>
              <a:buChar char="•"/>
            </a:pPr>
            <a:r>
              <a:rPr lang="fr-CH" sz="2400" dirty="0"/>
              <a:t>Autres métiers similaires </a:t>
            </a:r>
          </a:p>
          <a:p>
            <a:pPr marL="355600" indent="-355600">
              <a:buFont typeface="Arial" panose="020B0604020202020204" pitchFamily="34" charset="0"/>
              <a:buChar char="•"/>
            </a:pPr>
            <a:r>
              <a:rPr lang="fr-CH" sz="2400" dirty="0"/>
              <a:t>Points </a:t>
            </a:r>
            <a:r>
              <a:rPr lang="fr-CH" sz="2400" dirty="0" smtClean="0"/>
              <a:t>communs </a:t>
            </a:r>
            <a:r>
              <a:rPr lang="fr-CH" sz="2400" dirty="0"/>
              <a:t>avec le domaine de la </a:t>
            </a:r>
            <a:r>
              <a:rPr lang="fr-CH" sz="2400" dirty="0" smtClean="0"/>
              <a:t>nature</a:t>
            </a:r>
          </a:p>
          <a:p>
            <a:pPr marL="355600" indent="-355600">
              <a:buFont typeface="Arial" panose="020B0604020202020204" pitchFamily="34" charset="0"/>
              <a:buChar char="•"/>
            </a:pPr>
            <a:r>
              <a:rPr lang="fr-CH" sz="2400" dirty="0" smtClean="0"/>
              <a:t>Les différentes catégories</a:t>
            </a:r>
            <a:endParaRPr lang="fr-CH" sz="2400" dirty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902585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Description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77136" y="2373284"/>
            <a:ext cx="6033270" cy="3773000"/>
          </a:xfrm>
        </p:spPr>
        <p:txBody>
          <a:bodyPr>
            <a:normAutofit fontScale="92500" lnSpcReduction="10000"/>
          </a:bodyPr>
          <a:lstStyle/>
          <a:p>
            <a:pPr marL="36900" indent="0">
              <a:buNone/>
            </a:pPr>
            <a:r>
              <a:rPr lang="fr-CH" dirty="0"/>
              <a:t>S</a:t>
            </a:r>
            <a:r>
              <a:rPr lang="fr-CH" dirty="0" smtClean="0"/>
              <a:t>’occuper de l’installation et de l’entretien des panneaux solaires et photovoltaïques.</a:t>
            </a:r>
          </a:p>
          <a:p>
            <a:endParaRPr lang="fr-CH" dirty="0"/>
          </a:p>
          <a:p>
            <a:endParaRPr lang="fr-CH" dirty="0" smtClean="0"/>
          </a:p>
          <a:p>
            <a:pPr marL="36900" indent="0">
              <a:buNone/>
            </a:pPr>
            <a:r>
              <a:rPr lang="fr-CH" dirty="0" smtClean="0"/>
              <a:t>Expliquer le fonctionnement des </a:t>
            </a:r>
            <a:r>
              <a:rPr lang="fr-CH" dirty="0"/>
              <a:t>panneaux </a:t>
            </a:r>
            <a:r>
              <a:rPr lang="fr-CH" dirty="0" smtClean="0"/>
              <a:t>solaires </a:t>
            </a:r>
            <a:r>
              <a:rPr lang="fr-CH" dirty="0"/>
              <a:t>à la </a:t>
            </a:r>
            <a:r>
              <a:rPr lang="fr-CH" dirty="0" smtClean="0"/>
              <a:t>clientèle.</a:t>
            </a:r>
          </a:p>
          <a:p>
            <a:endParaRPr lang="fr-CH" dirty="0"/>
          </a:p>
          <a:p>
            <a:endParaRPr lang="fr-CH" dirty="0" smtClean="0"/>
          </a:p>
          <a:p>
            <a:pPr marL="36900" indent="0">
              <a:buNone/>
            </a:pPr>
            <a:r>
              <a:rPr lang="fr-CH" dirty="0">
                <a:effectLst/>
              </a:rPr>
              <a:t>V</a:t>
            </a:r>
            <a:r>
              <a:rPr lang="fr-CH" dirty="0" smtClean="0">
                <a:effectLst/>
              </a:rPr>
              <a:t>eiller </a:t>
            </a:r>
            <a:r>
              <a:rPr lang="fr-CH" dirty="0">
                <a:effectLst/>
              </a:rPr>
              <a:t>au respect des règles de sécurité, par exemple </a:t>
            </a:r>
            <a:r>
              <a:rPr lang="fr-CH" dirty="0" smtClean="0">
                <a:effectLst/>
              </a:rPr>
              <a:t>le </a:t>
            </a:r>
            <a:r>
              <a:rPr lang="fr-CH" dirty="0">
                <a:effectLst/>
              </a:rPr>
              <a:t>travail en hauteur ou la manipulation de </a:t>
            </a:r>
            <a:r>
              <a:rPr lang="fr-CH" dirty="0" smtClean="0">
                <a:effectLst/>
              </a:rPr>
              <a:t>l'électricité.</a:t>
            </a:r>
            <a:endParaRPr lang="fr-CH" dirty="0"/>
          </a:p>
          <a:p>
            <a:endParaRPr lang="fr-CH" dirty="0"/>
          </a:p>
        </p:txBody>
      </p:sp>
      <p:pic>
        <p:nvPicPr>
          <p:cNvPr id="4" name="Image 3" descr="Où installer ses panneaux solaires photovoltaïques ? - Conseils Thermique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15" y="2027219"/>
            <a:ext cx="2335516" cy="125592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Image 4" descr="Plombier chauffagiste dans le 77 - ADPC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16" y="3517426"/>
            <a:ext cx="2335515" cy="12547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Image 5" descr="Panneau chantier respectez sécurité - pt. Achat en ligne ou dans notre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16" y="5084260"/>
            <a:ext cx="2335515" cy="124312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0931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3791" y="284175"/>
            <a:ext cx="9784080" cy="1508760"/>
          </a:xfrm>
        </p:spPr>
        <p:txBody>
          <a:bodyPr/>
          <a:lstStyle/>
          <a:p>
            <a:r>
              <a:rPr lang="fr-CH" dirty="0" smtClean="0"/>
              <a:t>Environnement de travail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42712" y="2414557"/>
            <a:ext cx="3057504" cy="3228210"/>
          </a:xfrm>
        </p:spPr>
        <p:txBody>
          <a:bodyPr>
            <a:normAutofit lnSpcReduction="10000"/>
          </a:bodyPr>
          <a:lstStyle/>
          <a:p>
            <a:pPr marL="36900" indent="0">
              <a:buNone/>
            </a:pPr>
            <a:r>
              <a:rPr lang="fr-CH" dirty="0" smtClean="0"/>
              <a:t>Sur les toits</a:t>
            </a:r>
          </a:p>
          <a:p>
            <a:endParaRPr lang="fr-CH" dirty="0" smtClean="0"/>
          </a:p>
          <a:p>
            <a:endParaRPr lang="fr-CH" dirty="0" smtClean="0"/>
          </a:p>
          <a:p>
            <a:pPr marL="36900" indent="0">
              <a:buNone/>
            </a:pPr>
            <a:r>
              <a:rPr lang="fr-CH" dirty="0" smtClean="0"/>
              <a:t>Chez les clients</a:t>
            </a:r>
          </a:p>
          <a:p>
            <a:pPr marL="36900" indent="0">
              <a:buNone/>
            </a:pPr>
            <a:endParaRPr lang="fr-CH" dirty="0" smtClean="0"/>
          </a:p>
          <a:p>
            <a:endParaRPr lang="fr-CH" dirty="0" smtClean="0"/>
          </a:p>
          <a:p>
            <a:pPr marL="36900" indent="0">
              <a:buNone/>
            </a:pPr>
            <a:r>
              <a:rPr lang="fr-CH" dirty="0" smtClean="0"/>
              <a:t>Avec les fournisseurs</a:t>
            </a:r>
            <a:endParaRPr lang="fr-CH" dirty="0"/>
          </a:p>
        </p:txBody>
      </p:sp>
      <p:pic>
        <p:nvPicPr>
          <p:cNvPr id="4" name="Image 3" descr="Images Gratuites : bois, toit, vieux, mur, faisceau, réparation, cassé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1" y="2102687"/>
            <a:ext cx="1575771" cy="104788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Image 4" descr="La différence entre « prospect » et « client », clé d'une vente sans lapsu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2" y="3460327"/>
            <a:ext cx="1575771" cy="87202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Image 5" descr="How To Irritate Others With The DISC Model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4" y="4686067"/>
            <a:ext cx="1575770" cy="128730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3194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02919" y="277501"/>
            <a:ext cx="9784080" cy="1508760"/>
          </a:xfrm>
        </p:spPr>
        <p:txBody>
          <a:bodyPr/>
          <a:lstStyle/>
          <a:p>
            <a:r>
              <a:rPr lang="fr-CH" dirty="0" smtClean="0"/>
              <a:t>Profil idéal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2919" y="2803270"/>
            <a:ext cx="9784080" cy="3414650"/>
          </a:xfrm>
        </p:spPr>
        <p:txBody>
          <a:bodyPr>
            <a:normAutofit/>
          </a:bodyPr>
          <a:lstStyle/>
          <a:p>
            <a:pPr marL="0" indent="357188">
              <a:buFont typeface="Wingdings" panose="05000000000000000000" pitchFamily="2" charset="2"/>
              <a:buChar char="ü"/>
            </a:pPr>
            <a:r>
              <a:rPr lang="fr-CH" dirty="0" smtClean="0"/>
              <a:t>Absence du vertige</a:t>
            </a:r>
          </a:p>
          <a:p>
            <a:pPr marL="0" indent="357188">
              <a:buFont typeface="Wingdings" panose="05000000000000000000" pitchFamily="2" charset="2"/>
              <a:buChar char="ü"/>
            </a:pPr>
            <a:r>
              <a:rPr lang="fr-CH" dirty="0" smtClean="0"/>
              <a:t>Goût pour </a:t>
            </a:r>
            <a:r>
              <a:rPr lang="fr-CH" dirty="0"/>
              <a:t>les activités à l’extérieur</a:t>
            </a:r>
          </a:p>
          <a:p>
            <a:pPr marL="0" indent="357188">
              <a:buFont typeface="Wingdings" panose="05000000000000000000" pitchFamily="2" charset="2"/>
              <a:buChar char="ü"/>
            </a:pPr>
            <a:r>
              <a:rPr lang="fr-CH" dirty="0"/>
              <a:t>Esprit d’équipe</a:t>
            </a:r>
          </a:p>
          <a:p>
            <a:pPr marL="0" indent="357188">
              <a:buFont typeface="Wingdings" panose="05000000000000000000" pitchFamily="2" charset="2"/>
              <a:buChar char="ü"/>
            </a:pPr>
            <a:r>
              <a:rPr lang="fr-CH" dirty="0"/>
              <a:t>B</a:t>
            </a:r>
            <a:r>
              <a:rPr lang="fr-CH" dirty="0" smtClean="0"/>
              <a:t>onne </a:t>
            </a:r>
            <a:r>
              <a:rPr lang="fr-CH" dirty="0"/>
              <a:t>condition physique</a:t>
            </a:r>
          </a:p>
          <a:p>
            <a:pPr marL="0" indent="357188">
              <a:buFont typeface="Wingdings" panose="05000000000000000000" pitchFamily="2" charset="2"/>
              <a:buChar char="ü"/>
            </a:pPr>
            <a:r>
              <a:rPr lang="fr-CH" dirty="0" smtClean="0"/>
              <a:t>Tolérance aux températures extérieures</a:t>
            </a:r>
            <a:endParaRPr lang="fr-CH" dirty="0"/>
          </a:p>
        </p:txBody>
      </p:sp>
      <p:pic>
        <p:nvPicPr>
          <p:cNvPr id="4" name="Image 3" descr="Offres &amp; Opportunités: Recrutement à l’ambassade des Etats-Unis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700" y="2803269"/>
            <a:ext cx="3397250" cy="223502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6879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2615" y="257478"/>
            <a:ext cx="9784080" cy="1508760"/>
          </a:xfrm>
        </p:spPr>
        <p:txBody>
          <a:bodyPr/>
          <a:lstStyle/>
          <a:p>
            <a:r>
              <a:rPr lang="fr-CH" dirty="0" smtClean="0"/>
              <a:t>Avantages et inconvénients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07008" y="2427403"/>
            <a:ext cx="4754880" cy="743094"/>
          </a:xfrm>
        </p:spPr>
        <p:txBody>
          <a:bodyPr/>
          <a:lstStyle/>
          <a:p>
            <a:endParaRPr lang="fr-CH" dirty="0">
              <a:solidFill>
                <a:srgbClr val="92D050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207008" y="3390622"/>
            <a:ext cx="4754880" cy="2832104"/>
          </a:xfrm>
          <a:ln>
            <a:noFill/>
          </a:ln>
        </p:spPr>
        <p:txBody>
          <a:bodyPr/>
          <a:lstStyle/>
          <a:p>
            <a:r>
              <a:rPr lang="fr-CH" dirty="0" smtClean="0"/>
              <a:t>Sécurité de l’emploi</a:t>
            </a:r>
          </a:p>
          <a:p>
            <a:r>
              <a:rPr lang="fr-CH" dirty="0" smtClean="0"/>
              <a:t>Demande élevée du marché</a:t>
            </a:r>
          </a:p>
          <a:p>
            <a:r>
              <a:rPr lang="fr-CH" dirty="0" smtClean="0"/>
              <a:t>Perspective d’avenir</a:t>
            </a:r>
          </a:p>
          <a:p>
            <a:r>
              <a:rPr lang="fr-CH" dirty="0"/>
              <a:t>I</a:t>
            </a:r>
            <a:r>
              <a:rPr lang="fr-CH" dirty="0" smtClean="0"/>
              <a:t>mpact sur l’environnement </a:t>
            </a:r>
          </a:p>
          <a:p>
            <a:pPr marL="36900" indent="0">
              <a:buNone/>
            </a:pPr>
            <a:endParaRPr lang="fr-CH" dirty="0" smtClean="0"/>
          </a:p>
          <a:p>
            <a:endParaRPr lang="fr-CH" dirty="0" smtClean="0"/>
          </a:p>
          <a:p>
            <a:endParaRPr lang="fr-CH" dirty="0" smtClean="0"/>
          </a:p>
          <a:p>
            <a:endParaRPr lang="fr-CH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231230" y="2427403"/>
            <a:ext cx="4754880" cy="743094"/>
          </a:xfrm>
        </p:spPr>
        <p:txBody>
          <a:bodyPr/>
          <a:lstStyle/>
          <a:p>
            <a:endParaRPr lang="fr-CH" dirty="0">
              <a:solidFill>
                <a:srgbClr val="C0000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31230" y="3390622"/>
            <a:ext cx="4754880" cy="2832101"/>
          </a:xfrm>
        </p:spPr>
        <p:txBody>
          <a:bodyPr/>
          <a:lstStyle/>
          <a:p>
            <a:r>
              <a:rPr lang="fr-CH" dirty="0" smtClean="0"/>
              <a:t> Climat (chaleur, froid etc.)</a:t>
            </a:r>
          </a:p>
          <a:p>
            <a:r>
              <a:rPr lang="fr-CH" dirty="0" smtClean="0"/>
              <a:t>Risque d’accident</a:t>
            </a:r>
          </a:p>
          <a:p>
            <a:r>
              <a:rPr lang="fr-CH" dirty="0" smtClean="0"/>
              <a:t>Horaire de travail</a:t>
            </a:r>
          </a:p>
          <a:p>
            <a:pPr marL="36900" indent="0">
              <a:buNone/>
            </a:pPr>
            <a:endParaRPr lang="fr-CH" dirty="0" smtClean="0"/>
          </a:p>
          <a:p>
            <a:endParaRPr lang="fr-CH" dirty="0" smtClean="0"/>
          </a:p>
          <a:p>
            <a:endParaRPr lang="fr-CH" dirty="0"/>
          </a:p>
        </p:txBody>
      </p:sp>
      <p:pic>
        <p:nvPicPr>
          <p:cNvPr id="7" name="Image 6" descr="Smiley - Wikipedi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998" y="2382816"/>
            <a:ext cx="826900" cy="78767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Image 7" descr="Smiley 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878" y="2382817"/>
            <a:ext cx="787678" cy="7876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2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Métiers similaires</a:t>
            </a:r>
            <a:endParaRPr lang="fr-CH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fr-CH" dirty="0" smtClean="0"/>
              <a:t>Construction</a:t>
            </a:r>
          </a:p>
          <a:p>
            <a:pPr marL="357188" indent="-357188"/>
            <a:r>
              <a:rPr lang="fr-CH" dirty="0" err="1" smtClean="0"/>
              <a:t>Monteur-se</a:t>
            </a:r>
            <a:r>
              <a:rPr lang="fr-CH" dirty="0" smtClean="0"/>
              <a:t> solaire AFP</a:t>
            </a:r>
          </a:p>
          <a:p>
            <a:pPr marL="357188" indent="-357188"/>
            <a:r>
              <a:rPr lang="fr-CH" dirty="0"/>
              <a:t>Ramoneur-</a:t>
            </a:r>
            <a:r>
              <a:rPr lang="fr-CH" dirty="0" err="1"/>
              <a:t>euse</a:t>
            </a:r>
            <a:endParaRPr lang="fr-CH" dirty="0"/>
          </a:p>
          <a:p>
            <a:pPr marL="357188" indent="-357188"/>
            <a:r>
              <a:rPr lang="fr-CH" dirty="0"/>
              <a:t>Echafaudeur-</a:t>
            </a:r>
            <a:r>
              <a:rPr lang="fr-CH" dirty="0" err="1"/>
              <a:t>euse</a:t>
            </a:r>
            <a:endParaRPr lang="fr-CH" dirty="0"/>
          </a:p>
          <a:p>
            <a:pPr marL="357188" indent="-357188"/>
            <a:r>
              <a:rPr lang="fr-CH" dirty="0"/>
              <a:t>Couvreur-</a:t>
            </a:r>
            <a:r>
              <a:rPr lang="fr-CH" dirty="0" err="1"/>
              <a:t>euse</a:t>
            </a:r>
            <a:endParaRPr lang="fr-CH" dirty="0"/>
          </a:p>
          <a:p>
            <a:pPr marL="357188" indent="-357188"/>
            <a:r>
              <a:rPr lang="fr-CH" dirty="0"/>
              <a:t>Ferblantier-ère</a:t>
            </a:r>
          </a:p>
          <a:p>
            <a:pPr marL="357188" indent="-357188"/>
            <a:r>
              <a:rPr lang="fr-CH" dirty="0"/>
              <a:t>Façadier-ère</a:t>
            </a:r>
          </a:p>
          <a:p>
            <a:pPr marL="357188" indent="-357188"/>
            <a:r>
              <a:rPr lang="fr-CH" dirty="0" smtClean="0"/>
              <a:t>Calorifugeur-tôlier / Calorifugeuse-tôlière</a:t>
            </a:r>
          </a:p>
        </p:txBody>
      </p:sp>
      <p:pic>
        <p:nvPicPr>
          <p:cNvPr id="2" name="Image 1" descr="Les Eyquem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193" y="3048969"/>
            <a:ext cx="4786806" cy="183418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2488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Les différents secteurs de la construction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7066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800" dirty="0" smtClean="0"/>
              <a:t>Gros œuvre</a:t>
            </a:r>
          </a:p>
          <a:p>
            <a:pPr marL="539750" indent="-177800"/>
            <a:r>
              <a:rPr lang="fr-CH" sz="1800" dirty="0" err="1" smtClean="0"/>
              <a:t>Maçon-ne</a:t>
            </a:r>
            <a:endParaRPr lang="fr-CH" sz="1800" dirty="0" smtClean="0"/>
          </a:p>
          <a:p>
            <a:pPr marL="539750" indent="-177800"/>
            <a:r>
              <a:rPr lang="fr-CH" sz="1800" dirty="0" smtClean="0"/>
              <a:t>Constructeur-</a:t>
            </a:r>
            <a:r>
              <a:rPr lang="fr-CH" sz="1800" dirty="0" err="1" smtClean="0"/>
              <a:t>trice</a:t>
            </a:r>
            <a:r>
              <a:rPr lang="fr-CH" sz="1800" dirty="0" smtClean="0"/>
              <a:t> métallique</a:t>
            </a:r>
          </a:p>
          <a:p>
            <a:pPr marL="539750" indent="-177800"/>
            <a:r>
              <a:rPr lang="fr-CH" sz="1800" dirty="0" smtClean="0"/>
              <a:t>Charpentier-ère</a:t>
            </a:r>
          </a:p>
          <a:p>
            <a:pPr marL="0" indent="0">
              <a:buNone/>
            </a:pPr>
            <a:r>
              <a:rPr lang="fr-CH" sz="1800" dirty="0" smtClean="0"/>
              <a:t>Second œuvre</a:t>
            </a:r>
          </a:p>
          <a:p>
            <a:pPr marL="539750" indent="-177800"/>
            <a:r>
              <a:rPr lang="fr-CH" sz="1800" dirty="0" err="1" smtClean="0"/>
              <a:t>Electricien-ne</a:t>
            </a:r>
            <a:endParaRPr lang="fr-CH" sz="1800" dirty="0" smtClean="0"/>
          </a:p>
          <a:p>
            <a:pPr marL="539750" indent="-177800"/>
            <a:r>
              <a:rPr lang="fr-CH" sz="1800" dirty="0" smtClean="0"/>
              <a:t>Peintre</a:t>
            </a:r>
          </a:p>
          <a:p>
            <a:pPr marL="539750" indent="-177800"/>
            <a:r>
              <a:rPr lang="fr-CH" sz="1800" dirty="0" err="1" smtClean="0"/>
              <a:t>Projeteur-se</a:t>
            </a:r>
            <a:r>
              <a:rPr lang="fr-CH" sz="1800" dirty="0" smtClean="0"/>
              <a:t> frigoriste</a:t>
            </a:r>
          </a:p>
          <a:p>
            <a:pPr marL="0" indent="0">
              <a:buNone/>
            </a:pPr>
            <a:r>
              <a:rPr lang="fr-CH" sz="1800" dirty="0" smtClean="0"/>
              <a:t>Génie civil</a:t>
            </a:r>
          </a:p>
          <a:p>
            <a:pPr marL="539750" indent="-177800"/>
            <a:r>
              <a:rPr lang="fr-CH" sz="1800" dirty="0" err="1" smtClean="0"/>
              <a:t>Assistant-e</a:t>
            </a:r>
            <a:r>
              <a:rPr lang="fr-CH" sz="1800" dirty="0" smtClean="0"/>
              <a:t> de voies ferrées</a:t>
            </a:r>
          </a:p>
          <a:p>
            <a:pPr marL="539750" indent="-177800"/>
            <a:r>
              <a:rPr lang="fr-CH" sz="1800" dirty="0" smtClean="0"/>
              <a:t>Constructeur-</a:t>
            </a:r>
            <a:r>
              <a:rPr lang="fr-CH" sz="1800" dirty="0" err="1" smtClean="0"/>
              <a:t>trice</a:t>
            </a:r>
            <a:r>
              <a:rPr lang="fr-CH" sz="1800" dirty="0" smtClean="0"/>
              <a:t> de routes </a:t>
            </a:r>
          </a:p>
          <a:p>
            <a:pPr marL="0" indent="0">
              <a:buNone/>
            </a:pPr>
            <a:endParaRPr lang="fr-CH" sz="1800" dirty="0" smtClean="0"/>
          </a:p>
          <a:p>
            <a:pPr marL="361950" indent="-184150"/>
            <a:endParaRPr lang="fr-CH" sz="1800" dirty="0" smtClean="0"/>
          </a:p>
          <a:p>
            <a:pPr marL="182563" indent="179388"/>
            <a:endParaRPr lang="fr-CH" sz="1800" dirty="0" smtClean="0"/>
          </a:p>
          <a:p>
            <a:pPr marL="177800" indent="0">
              <a:buNone/>
            </a:pPr>
            <a:endParaRPr lang="fr-CH" sz="1800" dirty="0" smtClean="0"/>
          </a:p>
          <a:p>
            <a:pPr marL="177800" indent="0">
              <a:buNone/>
            </a:pPr>
            <a:endParaRPr lang="fr-CH" sz="1800" dirty="0" smtClean="0"/>
          </a:p>
        </p:txBody>
      </p:sp>
    </p:spTree>
    <p:extLst>
      <p:ext uri="{BB962C8B-B14F-4D97-AF65-F5344CB8AC3E}">
        <p14:creationId xmlns:p14="http://schemas.microsoft.com/office/powerpoint/2010/main" val="307532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>
          <a:xfrm>
            <a:off x="913795" y="2380829"/>
            <a:ext cx="10353762" cy="3455142"/>
          </a:xfrm>
        </p:spPr>
        <p:txBody>
          <a:bodyPr/>
          <a:lstStyle/>
          <a:p>
            <a:pPr marL="357188" indent="-357188"/>
            <a:r>
              <a:rPr lang="fr-CH" dirty="0" smtClean="0"/>
              <a:t>Métiers extérieurs</a:t>
            </a:r>
          </a:p>
          <a:p>
            <a:pPr marL="357188" indent="-357188"/>
            <a:r>
              <a:rPr lang="fr-CH" dirty="0"/>
              <a:t>Chantier</a:t>
            </a:r>
          </a:p>
          <a:p>
            <a:pPr marL="357188" indent="-357188"/>
            <a:r>
              <a:rPr lang="fr-CH" dirty="0"/>
              <a:t>Habits de sécurité (casque, </a:t>
            </a:r>
            <a:r>
              <a:rPr lang="fr-CH" dirty="0" smtClean="0"/>
              <a:t>chaussures renforcées, gants, </a:t>
            </a:r>
            <a:r>
              <a:rPr lang="fr-CH" dirty="0"/>
              <a:t>etc.)</a:t>
            </a:r>
          </a:p>
          <a:p>
            <a:pPr marL="357188" indent="-357188"/>
            <a:r>
              <a:rPr lang="fr-CH" dirty="0"/>
              <a:t>Bonne </a:t>
            </a:r>
            <a:r>
              <a:rPr lang="fr-CH" dirty="0" smtClean="0"/>
              <a:t>condition </a:t>
            </a:r>
            <a:r>
              <a:rPr lang="fr-CH" dirty="0"/>
              <a:t>physique</a:t>
            </a:r>
          </a:p>
          <a:p>
            <a:pPr marL="357188" indent="-357188"/>
            <a:r>
              <a:rPr lang="fr-CH" dirty="0" smtClean="0"/>
              <a:t>Esprit </a:t>
            </a:r>
            <a:r>
              <a:rPr lang="fr-CH" dirty="0"/>
              <a:t>d’équipe</a:t>
            </a:r>
          </a:p>
          <a:p>
            <a:pPr marL="357188" indent="-357188"/>
            <a:r>
              <a:rPr lang="fr-CH" dirty="0"/>
              <a:t>Ne pas avoir peur de se salir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Points communs avec le domaine </a:t>
            </a:r>
            <a:br>
              <a:rPr lang="fr-CH" dirty="0" smtClean="0"/>
            </a:br>
            <a:r>
              <a:rPr lang="fr-CH" dirty="0" smtClean="0"/>
              <a:t>Nature</a:t>
            </a:r>
            <a:endParaRPr lang="fr-CH" dirty="0"/>
          </a:p>
        </p:txBody>
      </p:sp>
      <p:pic>
        <p:nvPicPr>
          <p:cNvPr id="2" name="Image 1" descr="Checklist List Check · Free image on Pixaba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650" y="2863849"/>
            <a:ext cx="2509749" cy="200779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2246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À bandes">
  <a:themeElements>
    <a:clrScheme name="À bandes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À bande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À bande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TM03090430[[fn=À bandes]]</Template>
  <TotalTime>0</TotalTime>
  <Words>207</Words>
  <Application>Microsoft Office PowerPoint</Application>
  <PresentationFormat>Grand écran</PresentationFormat>
  <Paragraphs>74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Corbel</vt:lpstr>
      <vt:lpstr>Wingdings</vt:lpstr>
      <vt:lpstr>À bandes</vt:lpstr>
      <vt:lpstr>Construction</vt:lpstr>
      <vt:lpstr>Sommaire</vt:lpstr>
      <vt:lpstr>Description</vt:lpstr>
      <vt:lpstr>Environnement de travail</vt:lpstr>
      <vt:lpstr>Profil idéal</vt:lpstr>
      <vt:lpstr>Avantages et inconvénients</vt:lpstr>
      <vt:lpstr>Métiers similaires</vt:lpstr>
      <vt:lpstr>Les différents secteurs de la construction</vt:lpstr>
      <vt:lpstr>Points communs avec le domaine  Nature</vt:lpstr>
    </vt:vector>
  </TitlesOfParts>
  <Company>Etat du Valais - Staat Wallis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</dc:title>
  <dc:creator>Nathan ISOZ</dc:creator>
  <cp:lastModifiedBy>Nathan ISOZ</cp:lastModifiedBy>
  <cp:revision>57</cp:revision>
  <dcterms:created xsi:type="dcterms:W3CDTF">2023-10-24T07:04:41Z</dcterms:created>
  <dcterms:modified xsi:type="dcterms:W3CDTF">2023-12-01T07:22:45Z</dcterms:modified>
</cp:coreProperties>
</file>