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90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4C307-BE68-43F2-936E-425A29A7306A}" type="datetimeFigureOut">
              <a:rPr lang="fr-CH" smtClean="0"/>
              <a:t>06.09.2018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BBFDD-F9F3-4F36-8625-83601FFA7D5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207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H" altLang="fr-FR" smtClean="0"/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873" indent="-2857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883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036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189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343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496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8649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8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4CF45C-7D13-41C3-8586-91AB3FC431E4}" type="slidenum">
              <a:rPr lang="fr-CH" altLang="fr-FR">
                <a:solidFill>
                  <a:schemeClr val="tx2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CH" altLang="fr-FR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369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CH" altLang="fr-FR" dirty="0" smtClean="0"/>
              <a:t>EDF répond à la demande des parents vu ses objectifs :</a:t>
            </a:r>
          </a:p>
          <a:p>
            <a:pPr lvl="1">
              <a:buFontTx/>
              <a:buChar char="•"/>
            </a:pPr>
            <a:r>
              <a:rPr lang="fr-CH" altLang="fr-FR" dirty="0" smtClean="0"/>
              <a:t>soutenir les parents dans l’exercice de leurs responsabilités</a:t>
            </a:r>
          </a:p>
          <a:p>
            <a:pPr lvl="1">
              <a:buFontTx/>
              <a:buChar char="•"/>
            </a:pPr>
            <a:r>
              <a:rPr lang="fr-CH" altLang="fr-FR" dirty="0" smtClean="0"/>
              <a:t>promouvoir les compétences parentales en matière d’éducation </a:t>
            </a:r>
          </a:p>
          <a:p>
            <a:pPr lvl="1">
              <a:buFontTx/>
              <a:buChar char="•"/>
            </a:pPr>
            <a:r>
              <a:rPr lang="fr-CH" altLang="fr-FR" dirty="0" smtClean="0"/>
              <a:t>informer largement les parents des offres de conseil et de formation existantes </a:t>
            </a:r>
          </a:p>
          <a:p>
            <a:endParaRPr lang="fr-CH" altLang="fr-FR" dirty="0" smtClean="0"/>
          </a:p>
          <a:p>
            <a:r>
              <a:rPr lang="fr-CH" altLang="fr-FR" dirty="0" smtClean="0"/>
              <a:t>Campagne valaisanne de 2007 à 2010 </a:t>
            </a:r>
            <a:r>
              <a:rPr lang="fr-CH" altLang="fr-FR" dirty="0" smtClean="0">
                <a:sym typeface="Wingdings" panose="05000000000000000000" pitchFamily="2" charset="2"/>
              </a:rPr>
              <a:t> </a:t>
            </a:r>
            <a:r>
              <a:rPr lang="fr-CH" altLang="fr-FR" dirty="0" smtClean="0"/>
              <a:t>succès auprès du public et des professionnels !</a:t>
            </a:r>
          </a:p>
          <a:p>
            <a:endParaRPr lang="fr-CH" altLang="fr-FR" dirty="0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873" indent="-2857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883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036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189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343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496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8649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8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F489EDB-D0AE-488D-A256-48C025B4764B}" type="slidenum">
              <a:rPr lang="fr-CH" altLang="fr-FR">
                <a:solidFill>
                  <a:schemeClr val="tx2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fr-CH" altLang="fr-FR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20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8C89-55AF-426D-8226-A13671E4E2F2}" type="slidenum">
              <a:rPr lang="fr-CH" altLang="fr-FR" smtClean="0"/>
              <a:pPr/>
              <a:t>5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670746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8C89-55AF-426D-8226-A13671E4E2F2}" type="slidenum">
              <a:rPr lang="fr-CH" altLang="fr-FR" smtClean="0"/>
              <a:pPr/>
              <a:t>6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930775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H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873" indent="-2857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883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036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189" indent="-22857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343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496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8649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5802" indent="-22857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53D9F0-647B-4903-A1B6-E77D697B8A94}" type="slidenum">
              <a:rPr lang="fr-CH" altLang="fr-FR">
                <a:solidFill>
                  <a:schemeClr val="tx2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fr-CH" altLang="fr-FR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94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04500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325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5195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1667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88761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09695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64043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85887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230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6294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0427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8" name="Line 8"/>
          <p:cNvSpPr>
            <a:spLocks noChangeShapeType="1"/>
          </p:cNvSpPr>
          <p:nvPr userDrawn="1"/>
        </p:nvSpPr>
        <p:spPr bwMode="auto">
          <a:xfrm>
            <a:off x="0" y="6381750"/>
            <a:ext cx="6372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467544" y="6444044"/>
            <a:ext cx="26007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600" b="0" i="1" noProof="0" dirty="0" smtClean="0"/>
              <a:t>L’éducation donne de</a:t>
            </a:r>
            <a:r>
              <a:rPr lang="fr-CH" sz="1600" b="0" i="1" baseline="0" noProof="0" dirty="0" smtClean="0"/>
              <a:t> la force</a:t>
            </a:r>
            <a:endParaRPr lang="fr-CH" sz="1600" b="0" i="1" noProof="0" dirty="0"/>
          </a:p>
        </p:txBody>
      </p:sp>
      <p:pic>
        <p:nvPicPr>
          <p:cNvPr id="1026" name="Picture 2" descr="Education-Logo-4c-RZ new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3"/>
            <a:ext cx="883213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733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educationdonneforce" TargetMode="External"/><Relationship Id="rId2" Type="http://schemas.openxmlformats.org/officeDocument/2006/relationships/hyperlink" Target="https://www.vs.ch/web/scj/e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8496944" cy="1800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fr-CH" b="1" cap="small" dirty="0"/>
              <a:t>L’éducation donne de la force</a:t>
            </a:r>
            <a:r>
              <a:rPr lang="fr-CH" b="1" cap="small" dirty="0" smtClean="0"/>
              <a:t/>
            </a:r>
            <a:br>
              <a:rPr lang="fr-CH" b="1" cap="small" dirty="0" smtClean="0"/>
            </a:br>
            <a:r>
              <a:rPr lang="fr-CH" sz="3600" cap="small" dirty="0" smtClean="0">
                <a:latin typeface="+mn-lt"/>
              </a:rPr>
              <a:t>Campagne de prévention 2018-2020</a:t>
            </a:r>
            <a:endParaRPr lang="fr-CH" sz="3600" cap="small" dirty="0">
              <a:latin typeface="+mn-lt"/>
            </a:endParaRPr>
          </a:p>
        </p:txBody>
      </p:sp>
      <p:pic>
        <p:nvPicPr>
          <p:cNvPr id="2050" name="Picture 2" descr="Education-Logo-4c-RZ 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884" y="3028748"/>
            <a:ext cx="2088232" cy="3064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480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Historique : septembre 2006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45368" y="1340768"/>
            <a:ext cx="4038600" cy="4785395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fr-CH" dirty="0" smtClean="0"/>
              <a:t>Lancement </a:t>
            </a:r>
            <a:r>
              <a:rPr lang="fr-CH" dirty="0"/>
              <a:t>de la campagne nationale </a:t>
            </a:r>
            <a:r>
              <a:rPr lang="fr-CH" dirty="0" smtClean="0"/>
              <a:t>«</a:t>
            </a:r>
            <a:r>
              <a:rPr lang="fr-CH" dirty="0"/>
              <a:t>L’Éducation donne de la force» par la Formation des Parents CH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b="1" dirty="0" smtClean="0"/>
              <a:t>Quelques actions et thèmes :</a:t>
            </a:r>
            <a:endParaRPr lang="fr-FR" b="1" dirty="0"/>
          </a:p>
          <a:p>
            <a:r>
              <a:rPr lang="fr-CH" dirty="0" smtClean="0"/>
              <a:t>Stands; soirée «communauté portugaise» ; café-rencontres</a:t>
            </a:r>
          </a:p>
          <a:p>
            <a:r>
              <a:rPr lang="fr-CH" dirty="0" smtClean="0"/>
              <a:t>Les limites  - la gestion des conflits</a:t>
            </a:r>
          </a:p>
          <a:p>
            <a:endParaRPr lang="fr-CH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b="1" dirty="0" smtClean="0"/>
              <a:t>Résultats </a:t>
            </a:r>
            <a:r>
              <a:rPr lang="fr-FR" b="1" dirty="0"/>
              <a:t>:</a:t>
            </a:r>
          </a:p>
          <a:p>
            <a:r>
              <a:rPr lang="fr-FR" dirty="0" smtClean="0"/>
              <a:t>Des communes </a:t>
            </a:r>
            <a:r>
              <a:rPr lang="fr-FR" dirty="0"/>
              <a:t>ont gardé des éléments de cette </a:t>
            </a:r>
            <a:r>
              <a:rPr lang="fr-FR" dirty="0" smtClean="0"/>
              <a:t>campagne (affiches, agendas scolaires)</a:t>
            </a:r>
          </a:p>
          <a:p>
            <a:r>
              <a:rPr lang="fr-FR" dirty="0" smtClean="0"/>
              <a:t>« Respect des gens et des choses » (Sion; Sierre)</a:t>
            </a:r>
            <a:endParaRPr lang="fr-CH" dirty="0"/>
          </a:p>
        </p:txBody>
      </p:sp>
      <p:sp>
        <p:nvSpPr>
          <p:cNvPr id="6" name="ZoneTexte 5"/>
          <p:cNvSpPr txBox="1"/>
          <p:nvPr/>
        </p:nvSpPr>
        <p:spPr>
          <a:xfrm>
            <a:off x="7524328" y="5085184"/>
            <a:ext cx="140936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CH" sz="1000" i="1" dirty="0" smtClean="0"/>
              <a:t>Fête des écoles en 2008</a:t>
            </a:r>
            <a:br>
              <a:rPr lang="fr-CH" sz="1000" i="1" dirty="0" smtClean="0"/>
            </a:br>
            <a:r>
              <a:rPr lang="fr-CH" sz="900" dirty="0" smtClean="0"/>
              <a:t>Source: www.Sion.ch</a:t>
            </a:r>
            <a:endParaRPr lang="fr-CH" sz="900" dirty="0"/>
          </a:p>
        </p:txBody>
      </p:sp>
      <p:pic>
        <p:nvPicPr>
          <p:cNvPr id="2050" name="Picture 2" descr="http://www.sion.ch/images/gallerie-2/originals/fete_ecole_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731592"/>
            <a:ext cx="4536504" cy="3394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45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altLang="fr-FR" smtClean="0"/>
              <a:t>Pourquoi une campagne de prévention?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900113" y="1600200"/>
            <a:ext cx="8100183" cy="4525963"/>
          </a:xfrm>
        </p:spPr>
        <p:txBody>
          <a:bodyPr anchor="ctr"/>
          <a:lstStyle/>
          <a:p>
            <a:pPr>
              <a:defRPr/>
            </a:pPr>
            <a:r>
              <a:rPr lang="de-CH" sz="2000" dirty="0"/>
              <a:t>Etude de la HES-SO : 70% des parents souhaiteraient pouvoir bénéficier de conseils et de </a:t>
            </a:r>
            <a:r>
              <a:rPr lang="de-CH" sz="2000" dirty="0" err="1"/>
              <a:t>soutien</a:t>
            </a:r>
            <a:r>
              <a:rPr lang="de-CH" sz="2000" dirty="0"/>
              <a:t> </a:t>
            </a:r>
            <a:r>
              <a:rPr lang="de-CH" sz="2000" dirty="0" smtClean="0"/>
              <a:t/>
            </a:r>
            <a:br>
              <a:rPr lang="de-CH" sz="2000" dirty="0" smtClean="0"/>
            </a:br>
            <a:r>
              <a:rPr lang="de-CH" sz="2000" dirty="0" smtClean="0">
                <a:sym typeface="Wingdings" panose="05000000000000000000" pitchFamily="2" charset="2"/>
              </a:rPr>
              <a:t>	</a:t>
            </a:r>
            <a:r>
              <a:rPr lang="de-CH" sz="1800" dirty="0" err="1" smtClean="0"/>
              <a:t>écoute</a:t>
            </a:r>
            <a:r>
              <a:rPr lang="de-CH" sz="1800" dirty="0" smtClean="0"/>
              <a:t>, réassurance, valorisation </a:t>
            </a:r>
            <a:r>
              <a:rPr lang="de-CH" sz="1800" dirty="0"/>
              <a:t>de leurs </a:t>
            </a:r>
            <a:r>
              <a:rPr lang="de-CH" sz="1800" dirty="0" err="1"/>
              <a:t>compétences</a:t>
            </a:r>
            <a:r>
              <a:rPr lang="de-CH" sz="1800" dirty="0"/>
              <a:t> </a:t>
            </a:r>
            <a:r>
              <a:rPr lang="de-CH" sz="1800" dirty="0" smtClean="0"/>
              <a:t>parentales</a:t>
            </a:r>
            <a:r>
              <a:rPr lang="de-CH" sz="1800" dirty="0"/>
              <a:t>, </a:t>
            </a:r>
            <a:r>
              <a:rPr lang="de-CH" sz="1800" dirty="0" smtClean="0"/>
              <a:t>	</a:t>
            </a:r>
            <a:r>
              <a:rPr lang="de-CH" sz="1800" dirty="0" err="1" smtClean="0"/>
              <a:t>informations</a:t>
            </a:r>
            <a:r>
              <a:rPr lang="de-CH" sz="1800" dirty="0" smtClean="0"/>
              <a:t> </a:t>
            </a:r>
            <a:r>
              <a:rPr lang="de-CH" sz="1800" dirty="0" smtClean="0"/>
              <a:t>et conseils </a:t>
            </a:r>
            <a:r>
              <a:rPr lang="de-CH" sz="1800" dirty="0"/>
              <a:t>éducatifs</a:t>
            </a:r>
          </a:p>
          <a:p>
            <a:pPr algn="just">
              <a:defRPr/>
            </a:pPr>
            <a:endParaRPr lang="fr-CH" sz="2000" dirty="0" smtClean="0"/>
          </a:p>
          <a:p>
            <a:pPr>
              <a:defRPr/>
            </a:pPr>
            <a:r>
              <a:rPr lang="fr-CH" sz="2000" dirty="0" smtClean="0"/>
              <a:t>Recommandation de l’Observatoire </a:t>
            </a:r>
            <a:r>
              <a:rPr lang="fr-CH" sz="2000" dirty="0"/>
              <a:t>cantonal </a:t>
            </a:r>
            <a:r>
              <a:rPr lang="fr-CH" sz="2000" dirty="0" smtClean="0"/>
              <a:t/>
            </a:r>
            <a:br>
              <a:rPr lang="fr-CH" sz="2000" dirty="0" smtClean="0"/>
            </a:br>
            <a:r>
              <a:rPr lang="fr-CH" sz="2000" dirty="0" smtClean="0"/>
              <a:t>de </a:t>
            </a:r>
            <a:r>
              <a:rPr lang="fr-CH" sz="2000" dirty="0"/>
              <a:t>la jeunesse </a:t>
            </a:r>
            <a:r>
              <a:rPr lang="fr-CH" sz="2000" dirty="0" smtClean="0"/>
              <a:t>en 2015</a:t>
            </a:r>
            <a:r>
              <a:rPr lang="fr-CH" sz="2000" dirty="0"/>
              <a:t> </a:t>
            </a:r>
            <a:r>
              <a:rPr lang="fr-CH" sz="2000" dirty="0" smtClean="0"/>
              <a:t>: </a:t>
            </a:r>
          </a:p>
          <a:p>
            <a:pPr lvl="1">
              <a:defRPr/>
            </a:pPr>
            <a:r>
              <a:rPr lang="fr-CH" sz="1800" dirty="0" smtClean="0"/>
              <a:t>Renforcer </a:t>
            </a:r>
            <a:r>
              <a:rPr lang="fr-CH" sz="1800" dirty="0"/>
              <a:t>les mesures préventives de soutien à la </a:t>
            </a:r>
            <a:r>
              <a:rPr lang="fr-CH" sz="1800" dirty="0" smtClean="0"/>
              <a:t/>
            </a:r>
            <a:br>
              <a:rPr lang="fr-CH" sz="1800" dirty="0" smtClean="0"/>
            </a:br>
            <a:r>
              <a:rPr lang="fr-CH" sz="1800" dirty="0" smtClean="0"/>
              <a:t>parentalité </a:t>
            </a:r>
            <a:r>
              <a:rPr lang="fr-CH" sz="1800" dirty="0"/>
              <a:t>et à la </a:t>
            </a:r>
            <a:r>
              <a:rPr lang="fr-CH" sz="1800" dirty="0" smtClean="0"/>
              <a:t>conjugalité</a:t>
            </a:r>
          </a:p>
          <a:p>
            <a:pPr lvl="1">
              <a:defRPr/>
            </a:pPr>
            <a:r>
              <a:rPr lang="fr-CH" sz="1800" dirty="0" smtClean="0"/>
              <a:t>Renforcer </a:t>
            </a:r>
            <a:r>
              <a:rPr lang="fr-CH" sz="1800" dirty="0"/>
              <a:t>les mesures de soutien aux fonctions </a:t>
            </a:r>
            <a:br>
              <a:rPr lang="fr-CH" sz="1800" dirty="0"/>
            </a:br>
            <a:r>
              <a:rPr lang="fr-CH" sz="1800" dirty="0"/>
              <a:t>parentales </a:t>
            </a:r>
            <a:r>
              <a:rPr lang="fr-CH" sz="1800" dirty="0" smtClean="0"/>
              <a:t>(accompagnement parental)</a:t>
            </a:r>
          </a:p>
          <a:p>
            <a:pPr lvl="1">
              <a:defRPr/>
            </a:pPr>
            <a:r>
              <a:rPr lang="fr-CH" sz="1800" dirty="0" smtClean="0"/>
              <a:t>Constats des professionnels du terrain</a:t>
            </a:r>
            <a:endParaRPr lang="fr-CH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861048"/>
            <a:ext cx="1764000" cy="229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72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684213" y="274638"/>
            <a:ext cx="8208962" cy="1143000"/>
          </a:xfrm>
        </p:spPr>
        <p:txBody>
          <a:bodyPr>
            <a:normAutofit fontScale="90000"/>
          </a:bodyPr>
          <a:lstStyle/>
          <a:p>
            <a:r>
              <a:rPr lang="fr-CH" altLang="fr-FR" smtClean="0"/>
              <a:t>Concept de </a:t>
            </a:r>
            <a:br>
              <a:rPr lang="fr-CH" altLang="fr-FR" smtClean="0"/>
            </a:br>
            <a:r>
              <a:rPr lang="fr-CH" altLang="fr-FR" smtClean="0"/>
              <a:t>L’éducation donne de la force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>
              <a:spcAft>
                <a:spcPts val="1200"/>
              </a:spcAft>
              <a:defRPr/>
            </a:pPr>
            <a:r>
              <a:rPr lang="fr-CH" sz="2400" dirty="0" smtClean="0"/>
              <a:t>Mettre le thème de l’éducation sur le devant de la scène mais le traiter selon un approche positive</a:t>
            </a:r>
          </a:p>
          <a:p>
            <a:pPr algn="just">
              <a:spcAft>
                <a:spcPts val="1200"/>
              </a:spcAft>
              <a:defRPr/>
            </a:pPr>
            <a:r>
              <a:rPr lang="fr-CH" sz="2400" dirty="0" smtClean="0"/>
              <a:t>Le </a:t>
            </a:r>
            <a:r>
              <a:rPr lang="fr-CH" sz="2400" dirty="0"/>
              <a:t>contenu de la campagne </a:t>
            </a:r>
            <a:r>
              <a:rPr lang="fr-CH" sz="2400" dirty="0" smtClean="0"/>
              <a:t>se fonde sur huit messages simples : </a:t>
            </a:r>
            <a:r>
              <a:rPr lang="fr-CH" sz="2400" dirty="0"/>
              <a:t>« Les huit piliers d’une éducation solide </a:t>
            </a:r>
            <a:endParaRPr lang="fr-CH" sz="2400" dirty="0" smtClean="0"/>
          </a:p>
          <a:p>
            <a:pPr algn="just">
              <a:spcAft>
                <a:spcPts val="1200"/>
              </a:spcAft>
              <a:defRPr/>
            </a:pPr>
            <a:r>
              <a:rPr lang="fr-CH" sz="2400" dirty="0" smtClean="0"/>
              <a:t>Existence d’un matériel (brochures) en 17 langues.</a:t>
            </a:r>
          </a:p>
          <a:p>
            <a:pPr algn="just">
              <a:spcAft>
                <a:spcPts val="1200"/>
              </a:spcAft>
              <a:defRPr/>
            </a:pPr>
            <a:r>
              <a:rPr lang="fr-CH" sz="2400" dirty="0" smtClean="0">
                <a:sym typeface="Wingdings" panose="05000000000000000000" pitchFamily="2" charset="2"/>
              </a:rPr>
              <a:t>Cette brochure est distribuée aux parents des enfants de 1H à </a:t>
            </a:r>
            <a:r>
              <a:rPr lang="fr-CH" sz="2400" dirty="0" smtClean="0">
                <a:sym typeface="Wingdings" panose="05000000000000000000" pitchFamily="2" charset="2"/>
              </a:rPr>
              <a:t>4H (rentrée scolaire 2018-2019).</a:t>
            </a:r>
            <a:endParaRPr lang="fr-CH" sz="2400" dirty="0" smtClean="0"/>
          </a:p>
        </p:txBody>
      </p:sp>
    </p:spTree>
    <p:extLst>
      <p:ext uri="{BB962C8B-B14F-4D97-AF65-F5344CB8AC3E}">
        <p14:creationId xmlns:p14="http://schemas.microsoft.com/office/powerpoint/2010/main" val="245170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altLang="fr-FR" smtClean="0"/>
              <a:t>Les 8 piliers d’une éducation solide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949099"/>
              </p:ext>
            </p:extLst>
          </p:nvPr>
        </p:nvGraphicFramePr>
        <p:xfrm>
          <a:off x="665163" y="1727375"/>
          <a:ext cx="7813675" cy="44812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7080"/>
                <a:gridCol w="749677"/>
                <a:gridCol w="1368152"/>
                <a:gridCol w="3258766"/>
              </a:tblGrid>
              <a:tr h="1512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Eduquer c’est</a:t>
                      </a: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beaucoup </a:t>
                      </a: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d’amour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  <a:tr h="1368152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Eduquer </a:t>
                      </a: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c’est… accepter le </a:t>
                      </a: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conflit</a:t>
                      </a:r>
                      <a:endParaRPr lang="fr-CH" sz="3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02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b="1" dirty="0" smtClean="0">
                          <a:solidFill>
                            <a:schemeClr val="tx1"/>
                          </a:solidFill>
                          <a:effectLst/>
                        </a:rPr>
                        <a:t>Eduquer </a:t>
                      </a:r>
                      <a:r>
                        <a:rPr lang="fr-CH" sz="3200" b="1" dirty="0">
                          <a:solidFill>
                            <a:schemeClr val="tx1"/>
                          </a:solidFill>
                          <a:effectLst/>
                        </a:rPr>
                        <a:t>c’est… </a:t>
                      </a:r>
                      <a:endParaRPr lang="fr-CH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b="1" dirty="0" smtClean="0">
                          <a:solidFill>
                            <a:schemeClr val="tx1"/>
                          </a:solidFill>
                          <a:effectLst/>
                        </a:rPr>
                        <a:t>savoir écouter</a:t>
                      </a:r>
                      <a:endParaRPr lang="fr-CH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39" name="Picture 3" descr="eduquer, c'est beaucoup d'amo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752"/>
          <a:stretch>
            <a:fillRect/>
          </a:stretch>
        </p:blipFill>
        <p:spPr bwMode="auto">
          <a:xfrm>
            <a:off x="971600" y="1842541"/>
            <a:ext cx="1825513" cy="1298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7" descr="eduquer, c'est accepter le confli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78"/>
          <a:stretch>
            <a:fillRect/>
          </a:stretch>
        </p:blipFill>
        <p:spPr bwMode="auto">
          <a:xfrm>
            <a:off x="6228184" y="3361799"/>
            <a:ext cx="1440160" cy="1174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5" descr="eduquer, c'est savoir écout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51"/>
          <a:stretch>
            <a:fillRect/>
          </a:stretch>
        </p:blipFill>
        <p:spPr bwMode="auto">
          <a:xfrm>
            <a:off x="1547664" y="4752430"/>
            <a:ext cx="1728192" cy="129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35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altLang="fr-FR" smtClean="0"/>
              <a:t>Les 8 piliers d’une éducation solide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914792"/>
              </p:ext>
            </p:extLst>
          </p:nvPr>
        </p:nvGraphicFramePr>
        <p:xfrm>
          <a:off x="684213" y="1587500"/>
          <a:ext cx="7775575" cy="4695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368"/>
                <a:gridCol w="3599504"/>
                <a:gridCol w="2159703"/>
              </a:tblGrid>
              <a:tr h="162547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Eduquer c’est… </a:t>
                      </a:r>
                      <a:endParaRPr lang="fr-CH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mettre </a:t>
                      </a: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des limites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38492" marR="384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sz="1800" dirty="0"/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b="1" dirty="0">
                          <a:solidFill>
                            <a:schemeClr val="tx1"/>
                          </a:solidFill>
                          <a:effectLst/>
                        </a:rPr>
                        <a:t>Eduquer c’est… amener à </a:t>
                      </a:r>
                      <a:r>
                        <a:rPr lang="fr-CH" sz="3200" b="1" dirty="0" smtClean="0">
                          <a:solidFill>
                            <a:schemeClr val="tx1"/>
                          </a:solidFill>
                          <a:effectLst/>
                        </a:rPr>
                        <a:t>l’autonomie</a:t>
                      </a:r>
                      <a:endParaRPr lang="fr-CH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  <a:tr h="134223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Eduquer c’est… montrer ses </a:t>
                      </a: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sentiments</a:t>
                      </a:r>
                      <a:endParaRPr lang="fr-CH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sz="1800" dirty="0"/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163" name="Picture 6" descr="eduquer, c'est mettre des limit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" r="1781" b="12784"/>
          <a:stretch>
            <a:fillRect/>
          </a:stretch>
        </p:blipFill>
        <p:spPr bwMode="auto">
          <a:xfrm>
            <a:off x="6516689" y="1700213"/>
            <a:ext cx="170815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4" descr="eduquer, c'est amener à l'autonomi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0" b="14697"/>
          <a:stretch>
            <a:fillRect/>
          </a:stretch>
        </p:blipFill>
        <p:spPr bwMode="auto">
          <a:xfrm>
            <a:off x="899592" y="3357563"/>
            <a:ext cx="1705496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" name="Picture 5" descr="eduquer, c'est montrer ses sentiment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" b="12546"/>
          <a:stretch>
            <a:fillRect/>
          </a:stretch>
        </p:blipFill>
        <p:spPr bwMode="auto">
          <a:xfrm>
            <a:off x="6732240" y="5016525"/>
            <a:ext cx="1492598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712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altLang="fr-FR" smtClean="0"/>
              <a:t>Les 8 piliers d’une éducation solide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904145"/>
              </p:ext>
            </p:extLst>
          </p:nvPr>
        </p:nvGraphicFramePr>
        <p:xfrm>
          <a:off x="541338" y="2093913"/>
          <a:ext cx="8061325" cy="3240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557"/>
                <a:gridCol w="3384793"/>
                <a:gridCol w="2299975"/>
              </a:tblGrid>
              <a:tr h="1408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Eduquer c’est… </a:t>
                      </a:r>
                      <a:endParaRPr lang="fr-CH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prendre </a:t>
                      </a: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du </a:t>
                      </a: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temps</a:t>
                      </a:r>
                      <a:endParaRPr lang="fr-CH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  <a:tr h="1831353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H" sz="3200" dirty="0">
                          <a:solidFill>
                            <a:schemeClr val="tx1"/>
                          </a:solidFill>
                          <a:effectLst/>
                        </a:rPr>
                        <a:t>Eduquer c’est… </a:t>
                      </a:r>
                      <a:r>
                        <a:rPr lang="fr-CH" sz="3200" dirty="0" smtClean="0">
                          <a:solidFill>
                            <a:schemeClr val="tx1"/>
                          </a:solidFill>
                          <a:effectLst/>
                        </a:rPr>
                        <a:t>encourager</a:t>
                      </a:r>
                      <a:endParaRPr lang="fr-CH" sz="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183" name="Image 5" descr="eduquer, c'est prendre le temp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" b="15596"/>
          <a:stretch>
            <a:fillRect/>
          </a:stretch>
        </p:blipFill>
        <p:spPr bwMode="auto">
          <a:xfrm>
            <a:off x="971600" y="2132856"/>
            <a:ext cx="1584176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5" descr="eduquer, c'est encourag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00"/>
          <a:stretch>
            <a:fillRect/>
          </a:stretch>
        </p:blipFill>
        <p:spPr bwMode="auto">
          <a:xfrm>
            <a:off x="6588224" y="3718917"/>
            <a:ext cx="18002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13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Thématiques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fr-CH" sz="2800" dirty="0"/>
              <a:t>Lien avec les problématiques actuelles «du terrain</a:t>
            </a:r>
            <a:r>
              <a:rPr lang="fr-CH" sz="2800" dirty="0" smtClean="0"/>
              <a:t>» </a:t>
            </a:r>
            <a:r>
              <a:rPr lang="fr-CH" sz="2400" dirty="0" smtClean="0"/>
              <a:t>(limites</a:t>
            </a:r>
            <a:r>
              <a:rPr lang="fr-CH" sz="2400" dirty="0"/>
              <a:t>; autonomie; écrans; problèmes de comportement; sommeil; harcèlement</a:t>
            </a:r>
            <a:r>
              <a:rPr lang="fr-CH" sz="2400" dirty="0" smtClean="0"/>
              <a:t>;…)</a:t>
            </a:r>
            <a:endParaRPr lang="fr-CH" sz="2400" dirty="0"/>
          </a:p>
          <a:p>
            <a:r>
              <a:rPr lang="fr-CH" sz="2800" dirty="0"/>
              <a:t>Actions organisées par et/ou avec les partenaires</a:t>
            </a:r>
            <a:br>
              <a:rPr lang="fr-CH" sz="2800" dirty="0"/>
            </a:br>
            <a:r>
              <a:rPr lang="fr-CH" sz="2400" dirty="0" smtClean="0"/>
              <a:t>(café-rencontre </a:t>
            </a:r>
            <a:r>
              <a:rPr lang="fr-CH" sz="2400" dirty="0"/>
              <a:t>/ petit-déjeuner traitant de l’éducation pour les parents / expo-apéritif / théâtre </a:t>
            </a:r>
            <a:r>
              <a:rPr lang="fr-CH" sz="2400" dirty="0" smtClean="0"/>
              <a:t>interactif)</a:t>
            </a:r>
          </a:p>
          <a:p>
            <a:endParaRPr lang="fr-CH" sz="2800" dirty="0" smtClean="0"/>
          </a:p>
          <a:p>
            <a:pPr marL="361950" lvl="1" indent="0">
              <a:buNone/>
              <a:tabLst>
                <a:tab pos="3238500" algn="l"/>
              </a:tabLst>
            </a:pPr>
            <a:r>
              <a:rPr lang="fr-CH" sz="2000" dirty="0" smtClean="0"/>
              <a:t>Pour </a:t>
            </a:r>
            <a:r>
              <a:rPr lang="fr-CH" sz="2000" dirty="0" smtClean="0"/>
              <a:t>plus d’informations </a:t>
            </a:r>
            <a:r>
              <a:rPr lang="fr-CH" sz="2000" dirty="0" smtClean="0"/>
              <a:t>:	</a:t>
            </a:r>
          </a:p>
          <a:p>
            <a:pPr marL="361950" lvl="1" indent="0">
              <a:buNone/>
              <a:tabLst>
                <a:tab pos="3238500" algn="l"/>
              </a:tabLst>
            </a:pPr>
            <a:r>
              <a:rPr lang="fr-CH" sz="2000" dirty="0" smtClean="0">
                <a:hlinkClick r:id="rId2"/>
              </a:rPr>
              <a:t>https</a:t>
            </a:r>
            <a:r>
              <a:rPr lang="fr-CH" sz="2000" dirty="0">
                <a:hlinkClick r:id="rId2"/>
              </a:rPr>
              <a:t>://</a:t>
            </a:r>
            <a:r>
              <a:rPr lang="fr-CH" sz="2000" dirty="0" smtClean="0">
                <a:hlinkClick r:id="rId2"/>
              </a:rPr>
              <a:t>www.vs.ch/web/scj/edf</a:t>
            </a:r>
            <a:r>
              <a:rPr lang="fr-CH" sz="2000" dirty="0" smtClean="0"/>
              <a:t> </a:t>
            </a:r>
            <a:endParaRPr lang="fr-CH" sz="2000" dirty="0" smtClean="0"/>
          </a:p>
          <a:p>
            <a:pPr marL="361950" lvl="1" indent="0">
              <a:buNone/>
              <a:tabLst>
                <a:tab pos="3238500" algn="l"/>
              </a:tabLst>
            </a:pPr>
            <a:r>
              <a:rPr lang="fr-CH" sz="2000" dirty="0" smtClean="0">
                <a:hlinkClick r:id="rId3"/>
              </a:rPr>
              <a:t>https</a:t>
            </a:r>
            <a:r>
              <a:rPr lang="fr-CH" sz="2000" dirty="0">
                <a:hlinkClick r:id="rId3"/>
              </a:rPr>
              <a:t>://www.facebook.com/educationdonneforce</a:t>
            </a: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1811234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-1"/>
            <a:ext cx="4608512" cy="632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7584" y="919261"/>
            <a:ext cx="3168351" cy="4525963"/>
          </a:xfrm>
          <a:noFill/>
        </p:spPr>
        <p:txBody>
          <a:bodyPr anchor="ctr"/>
          <a:lstStyle/>
          <a:p>
            <a:pPr marL="0" indent="0">
              <a:buNone/>
            </a:pPr>
            <a:r>
              <a:rPr lang="fr-CH" b="1" dirty="0" smtClean="0"/>
              <a:t>Partenaires de </a:t>
            </a:r>
            <a:br>
              <a:rPr lang="fr-CH" b="1" dirty="0" smtClean="0"/>
            </a:br>
            <a:r>
              <a:rPr lang="fr-CH" b="1" dirty="0" smtClean="0"/>
              <a:t>la campagne</a:t>
            </a:r>
            <a:endParaRPr lang="fr-CH" b="1" dirty="0"/>
          </a:p>
        </p:txBody>
      </p:sp>
    </p:spTree>
    <p:extLst>
      <p:ext uri="{BB962C8B-B14F-4D97-AF65-F5344CB8AC3E}">
        <p14:creationId xmlns:p14="http://schemas.microsoft.com/office/powerpoint/2010/main" val="63556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280</Words>
  <Application>Microsoft Office PowerPoint</Application>
  <PresentationFormat>Affichage à l'écran (4:3)</PresentationFormat>
  <Paragraphs>60</Paragraphs>
  <Slides>9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Thème Office</vt:lpstr>
      <vt:lpstr>L’éducation donne de la force Campagne de prévention 2018-2020</vt:lpstr>
      <vt:lpstr>Historique : septembre 2006</vt:lpstr>
      <vt:lpstr>Pourquoi une campagne de prévention?</vt:lpstr>
      <vt:lpstr>Concept de  L’éducation donne de la force</vt:lpstr>
      <vt:lpstr>Les 8 piliers d’une éducation solide</vt:lpstr>
      <vt:lpstr>Les 8 piliers d’une éducation solide</vt:lpstr>
      <vt:lpstr>Les 8 piliers d’une éducation solide</vt:lpstr>
      <vt:lpstr>Thématiques</vt:lpstr>
      <vt:lpstr>Présentation PowerPoint</vt:lpstr>
    </vt:vector>
  </TitlesOfParts>
  <Company>Etat du Valais / Staat Wallis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SCI</dc:creator>
  <cp:lastModifiedBy>Cédric Bonnébault</cp:lastModifiedBy>
  <cp:revision>7</cp:revision>
  <dcterms:created xsi:type="dcterms:W3CDTF">2018-08-20T08:20:29Z</dcterms:created>
  <dcterms:modified xsi:type="dcterms:W3CDTF">2018-09-06T04:41:07Z</dcterms:modified>
</cp:coreProperties>
</file>