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8" r:id="rId2"/>
    <p:sldId id="279" r:id="rId3"/>
    <p:sldId id="262" r:id="rId4"/>
    <p:sldId id="263" r:id="rId5"/>
    <p:sldId id="264" r:id="rId6"/>
    <p:sldId id="265" r:id="rId7"/>
    <p:sldId id="266" r:id="rId8"/>
    <p:sldId id="267" r:id="rId9"/>
    <p:sldId id="280" r:id="rId10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buChar char="•"/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buChar char="•"/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buChar char="•"/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buChar char="•"/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buChar char="•"/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75" autoAdjust="0"/>
    <p:restoredTop sz="81867" autoAdjust="0"/>
  </p:normalViewPr>
  <p:slideViewPr>
    <p:cSldViewPr>
      <p:cViewPr varScale="1">
        <p:scale>
          <a:sx n="47" d="100"/>
          <a:sy n="47" d="100"/>
        </p:scale>
        <p:origin x="5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10" y="-96"/>
      </p:cViewPr>
      <p:guideLst>
        <p:guide orient="horz" pos="3133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841" cy="497762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183" y="0"/>
            <a:ext cx="2949841" cy="497762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D6ED783-6F79-434D-8807-17F5CFFF6D7C}" type="datetimeFigureOut">
              <a:rPr lang="fr-CH"/>
              <a:pPr>
                <a:defRPr/>
              </a:pPr>
              <a:t>06.09.2018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183" y="9444749"/>
            <a:ext cx="2949841" cy="497761"/>
          </a:xfrm>
          <a:prstGeom prst="rect">
            <a:avLst/>
          </a:prstGeom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48FBA10-2023-45DB-A4D5-178492644CD2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859843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841" cy="497762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4183" y="0"/>
            <a:ext cx="2949841" cy="497762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504843C-F06A-4DCD-A54D-46674FC2304F}" type="datetimeFigureOut">
              <a:rPr lang="fr-CH"/>
              <a:pPr>
                <a:defRPr/>
              </a:pPr>
              <a:t>06.09.2018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pPr lvl="0"/>
            <a:endParaRPr lang="fr-CH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CH" noProof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4183" y="9444749"/>
            <a:ext cx="2949841" cy="497761"/>
          </a:xfrm>
          <a:prstGeom prst="rect">
            <a:avLst/>
          </a:prstGeom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A78C89-55AF-426D-8226-A13671E4E2F2}" type="slidenum">
              <a:rPr lang="fr-CH" altLang="fr-FR"/>
              <a:pPr/>
              <a:t>‹N°›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1048189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78C89-55AF-426D-8226-A13671E4E2F2}" type="slidenum">
              <a:rPr lang="fr-CH" altLang="fr-FR" smtClean="0"/>
              <a:pPr/>
              <a:t>2</a:t>
            </a:fld>
            <a:endParaRPr lang="fr-CH" altLang="fr-FR"/>
          </a:p>
        </p:txBody>
      </p:sp>
    </p:spTree>
    <p:extLst>
      <p:ext uri="{BB962C8B-B14F-4D97-AF65-F5344CB8AC3E}">
        <p14:creationId xmlns:p14="http://schemas.microsoft.com/office/powerpoint/2010/main" val="3356567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CH" altLang="fr-FR" smtClean="0"/>
          </a:p>
        </p:txBody>
      </p:sp>
      <p:sp>
        <p:nvSpPr>
          <p:cNvPr id="1536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4064" indent="-286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4715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2600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0486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8372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6258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34144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2029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54CF45C-7D13-41C3-8586-91AB3FC431E4}" type="slidenum">
              <a:rPr lang="fr-CH" altLang="fr-FR">
                <a:solidFill>
                  <a:schemeClr val="tx2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fr-CH" altLang="fr-FR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369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CH" dirty="0"/>
              <a:t>Die Kampagne ist gemäss ihren Zielen eine Antwort auf das Anliegen der Eltern:</a:t>
            </a:r>
          </a:p>
          <a:p>
            <a:pPr lvl="1">
              <a:buFontTx/>
              <a:buChar char="•"/>
            </a:pPr>
            <a:r>
              <a:rPr lang="de-CH" dirty="0"/>
              <a:t>Eltern bei der Ausübung ihrer Verantwortung unterstützen</a:t>
            </a:r>
          </a:p>
          <a:p>
            <a:pPr lvl="1">
              <a:buFontTx/>
              <a:buChar char="•"/>
            </a:pPr>
            <a:r>
              <a:rPr lang="de-CH" dirty="0"/>
              <a:t>Die elterlichen Kompetenzen in Sachen Erziehung fördern </a:t>
            </a:r>
          </a:p>
          <a:p>
            <a:pPr lvl="1">
              <a:buFontTx/>
              <a:buChar char="•"/>
            </a:pPr>
            <a:r>
              <a:rPr lang="de-CH" dirty="0"/>
              <a:t>Die Eltern umfangreich über bestehende Beratungs- und Schulungsangebote  informieren </a:t>
            </a:r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4064" indent="-286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4715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2600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0486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8372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6258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34144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2029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F489EDB-D0AE-488D-A256-48C025B4764B}" type="slidenum">
              <a:rPr lang="fr-CH" altLang="fr-FR">
                <a:solidFill>
                  <a:schemeClr val="tx2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fr-CH" altLang="fr-FR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020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78C89-55AF-426D-8226-A13671E4E2F2}" type="slidenum">
              <a:rPr lang="fr-CH" altLang="fr-FR" smtClean="0"/>
              <a:pPr/>
              <a:t>5</a:t>
            </a:fld>
            <a:endParaRPr lang="fr-CH" altLang="fr-FR" smtClean="0"/>
          </a:p>
        </p:txBody>
      </p:sp>
    </p:spTree>
    <p:extLst>
      <p:ext uri="{BB962C8B-B14F-4D97-AF65-F5344CB8AC3E}">
        <p14:creationId xmlns:p14="http://schemas.microsoft.com/office/powerpoint/2010/main" val="2670746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78C89-55AF-426D-8226-A13671E4E2F2}" type="slidenum">
              <a:rPr lang="fr-CH" altLang="fr-FR" smtClean="0"/>
              <a:pPr/>
              <a:t>6</a:t>
            </a:fld>
            <a:endParaRPr lang="fr-CH" altLang="fr-FR" smtClean="0"/>
          </a:p>
        </p:txBody>
      </p:sp>
    </p:spTree>
    <p:extLst>
      <p:ext uri="{BB962C8B-B14F-4D97-AF65-F5344CB8AC3E}">
        <p14:creationId xmlns:p14="http://schemas.microsoft.com/office/powerpoint/2010/main" val="19307754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CH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4064" indent="-286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4715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2600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0486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8372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6258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34144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2029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53D9F0-647B-4903-A1B6-E77D697B8A94}" type="slidenum">
              <a:rPr lang="fr-CH" altLang="fr-FR">
                <a:solidFill>
                  <a:schemeClr val="tx2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fr-CH" altLang="fr-FR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946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  <a:defRPr/>
            </a:pPr>
            <a:endParaRPr lang="de-CH" dirty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4064" indent="-286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4715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2600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0486" indent="-228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8372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6258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34144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2029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5D296B5-5599-4351-8E33-516B0AC11185}" type="slidenum">
              <a:rPr lang="fr-CH" altLang="fr-FR">
                <a:solidFill>
                  <a:schemeClr val="tx2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fr-CH" altLang="fr-FR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62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62047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674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40525" y="274638"/>
            <a:ext cx="1946275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00113" y="274638"/>
            <a:ext cx="5688012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6221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900113" y="274638"/>
            <a:ext cx="7786687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00113" y="1600200"/>
            <a:ext cx="3816350" cy="21859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868863" y="1600200"/>
            <a:ext cx="3817937" cy="21859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900113" y="3938588"/>
            <a:ext cx="3816350" cy="21875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868863" y="3938588"/>
            <a:ext cx="3817937" cy="21875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68821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78394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76216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00113" y="1600200"/>
            <a:ext cx="38163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868863" y="1600200"/>
            <a:ext cx="381793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17863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64710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85291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3787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3116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2814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274638"/>
            <a:ext cx="778668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1600200"/>
            <a:ext cx="77866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pic>
        <p:nvPicPr>
          <p:cNvPr id="9" name="Picture 32" descr="Erziehung-Logo_ohnTxt-4c-RZ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64096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s.ch/web/scj/e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acebook.com/educationdonneforce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5536" y="1124744"/>
            <a:ext cx="8496944" cy="1800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de-CH" b="1" cap="small" dirty="0"/>
              <a:t>Stark durch Erziehung </a:t>
            </a:r>
            <a:r>
              <a:rPr lang="de-CH" sz="4000" cap="small" dirty="0"/>
              <a:t>Präventionskampagne 2018-2020</a:t>
            </a:r>
          </a:p>
        </p:txBody>
      </p:sp>
      <p:pic>
        <p:nvPicPr>
          <p:cNvPr id="2050" name="Picture 2" descr="Education-Logo-4c-RZ ne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884" y="3028748"/>
            <a:ext cx="2088232" cy="3064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8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Rückblick: September 2006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45368" y="1340768"/>
            <a:ext cx="4038600" cy="4785395"/>
          </a:xfrm>
        </p:spPr>
        <p:txBody>
          <a:bodyPr anchor="ctr">
            <a:normAutofit fontScale="62500" lnSpcReduction="20000"/>
          </a:bodyPr>
          <a:lstStyle/>
          <a:p>
            <a:pPr marL="0" indent="0">
              <a:buNone/>
            </a:pPr>
            <a:r>
              <a:rPr lang="de-CH" dirty="0"/>
              <a:t>Lancierung der nationalen Kampagne «Stark durch Erziehung» durch Elternbildung CH</a:t>
            </a:r>
          </a:p>
          <a:p>
            <a:pPr marL="0" indent="0">
              <a:buNone/>
            </a:pPr>
            <a:endParaRPr lang="fr-FR" sz="1600" dirty="0"/>
          </a:p>
          <a:p>
            <a:pPr marL="0" indent="0">
              <a:buNone/>
            </a:pPr>
            <a:r>
              <a:rPr lang="de-CH" b="1" dirty="0"/>
              <a:t>Aktionen und Themen:</a:t>
            </a:r>
          </a:p>
          <a:p>
            <a:r>
              <a:rPr lang="de-CH" dirty="0"/>
              <a:t>Stände; Abendveranstaltung </a:t>
            </a:r>
            <a:r>
              <a:rPr lang="de-CH" dirty="0" smtClean="0"/>
              <a:t>«portugiesische Gemeinde»; </a:t>
            </a:r>
            <a:r>
              <a:rPr lang="de-CH" dirty="0"/>
              <a:t>Begegnungscafés</a:t>
            </a:r>
          </a:p>
          <a:p>
            <a:r>
              <a:rPr lang="de-CH" dirty="0"/>
              <a:t>Grenzen – Konfliktmanagement</a:t>
            </a:r>
          </a:p>
          <a:p>
            <a:endParaRPr lang="fr-CH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e-CH" b="1" dirty="0"/>
              <a:t>Ergebnisse:</a:t>
            </a:r>
          </a:p>
          <a:p>
            <a:r>
              <a:rPr lang="de-CH" dirty="0"/>
              <a:t>Gewisse Gemeinden haben an Elementen aus dieser Kampagne festgehalten (Plakate, Schulagenden)</a:t>
            </a:r>
          </a:p>
          <a:p>
            <a:r>
              <a:rPr lang="de-CH" dirty="0"/>
              <a:t>«</a:t>
            </a:r>
            <a:r>
              <a:rPr lang="de-CH" dirty="0" err="1"/>
              <a:t>Respect</a:t>
            </a:r>
            <a:r>
              <a:rPr lang="de-CH" dirty="0"/>
              <a:t> des </a:t>
            </a:r>
            <a:r>
              <a:rPr lang="de-CH" dirty="0" err="1"/>
              <a:t>gens</a:t>
            </a:r>
            <a:r>
              <a:rPr lang="de-CH" dirty="0"/>
              <a:t> et des </a:t>
            </a:r>
            <a:r>
              <a:rPr lang="de-CH" dirty="0" err="1"/>
              <a:t>choses</a:t>
            </a:r>
            <a:r>
              <a:rPr lang="de-CH" dirty="0"/>
              <a:t>» (Sitten; </a:t>
            </a:r>
            <a:r>
              <a:rPr lang="de-CH" dirty="0" err="1"/>
              <a:t>Siders</a:t>
            </a:r>
            <a:r>
              <a:rPr lang="de-CH" dirty="0"/>
              <a:t>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524328" y="5085184"/>
            <a:ext cx="1409360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CH" sz="1000" i="1"/>
              <a:t>Fest der Schulen 2008</a:t>
            </a:r>
            <a:br>
              <a:rPr lang="de-CH" sz="1000" i="1"/>
            </a:br>
            <a:r>
              <a:rPr lang="de-CH" sz="900"/>
              <a:t>Quelle: www.sion.ch</a:t>
            </a:r>
          </a:p>
        </p:txBody>
      </p:sp>
      <p:pic>
        <p:nvPicPr>
          <p:cNvPr id="2050" name="Picture 2" descr="http://www.sion.ch/images/gallerie-2/originals/fete_ecole_0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731592"/>
            <a:ext cx="4536504" cy="3394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2561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Kontext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900113" y="1600201"/>
            <a:ext cx="8100183" cy="4551356"/>
          </a:xfrm>
        </p:spPr>
        <p:txBody>
          <a:bodyPr anchor="ctr"/>
          <a:lstStyle/>
          <a:p>
            <a:pPr>
              <a:defRPr/>
            </a:pPr>
            <a:r>
              <a:rPr lang="de-CH" sz="2000" dirty="0"/>
              <a:t>Studie der HES-SO: 70% der Eltern wünschen sich, auf Beratung und Unterstützung zurückgreifen zu können </a:t>
            </a:r>
            <a:br>
              <a:rPr lang="de-CH" sz="2000" dirty="0"/>
            </a:br>
            <a:endParaRPr lang="de-CH" sz="2000" dirty="0"/>
          </a:p>
          <a:p>
            <a:pPr>
              <a:defRPr/>
            </a:pPr>
            <a:r>
              <a:rPr lang="de-CH" sz="2000" dirty="0"/>
              <a:t>Empfehlungen des Kantonalen Jugendobservatoriums (2015): </a:t>
            </a:r>
          </a:p>
          <a:p>
            <a:pPr lvl="1">
              <a:defRPr/>
            </a:pPr>
            <a:r>
              <a:rPr lang="de-CH" sz="1800" dirty="0"/>
              <a:t>Präventive Unterstützungsmassnahmen für Ehe und Elternschaft verstärken</a:t>
            </a:r>
          </a:p>
          <a:p>
            <a:pPr lvl="1">
              <a:defRPr/>
            </a:pPr>
            <a:r>
              <a:rPr lang="de-CH" sz="1800" dirty="0"/>
              <a:t>Unterstützungsmassnahmen für die elterlichen Aufgaben verstärken (Elterncoaching)</a:t>
            </a:r>
          </a:p>
          <a:p>
            <a:pPr marL="457200" lvl="1" indent="0">
              <a:buNone/>
              <a:defRPr/>
            </a:pPr>
            <a:endParaRPr lang="fr-CH" sz="1800" dirty="0"/>
          </a:p>
          <a:p>
            <a:pPr>
              <a:defRPr/>
            </a:pPr>
            <a:r>
              <a:rPr lang="de-CH" sz="2000" dirty="0"/>
              <a:t>Feststellungen von Fachleuten an der Front </a:t>
            </a:r>
            <a:endParaRPr lang="de-CH" sz="20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3861048"/>
            <a:ext cx="1764000" cy="2290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xfrm>
            <a:off x="684213" y="274638"/>
            <a:ext cx="8208962" cy="1143000"/>
          </a:xfrm>
        </p:spPr>
        <p:txBody>
          <a:bodyPr/>
          <a:lstStyle/>
          <a:p>
            <a:r>
              <a:rPr lang="de-CH" dirty="0"/>
              <a:t>Konzept </a:t>
            </a:r>
            <a:r>
              <a:rPr lang="de-CH" dirty="0" smtClean="0"/>
              <a:t/>
            </a:r>
            <a:br>
              <a:rPr lang="de-CH" dirty="0" smtClean="0"/>
            </a:br>
            <a:r>
              <a:rPr lang="de-CH" dirty="0" smtClean="0"/>
              <a:t>«</a:t>
            </a:r>
            <a:r>
              <a:rPr lang="de-CH" dirty="0"/>
              <a:t>Stark durch Erziehung»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>
              <a:defRPr/>
            </a:pPr>
            <a:r>
              <a:rPr lang="de-CH" sz="2400" dirty="0"/>
              <a:t>Das Thema Erziehung in einer positiven Perspektive ins Rampenlicht rücken</a:t>
            </a:r>
          </a:p>
          <a:p>
            <a:pPr marL="0" indent="0" algn="just">
              <a:buNone/>
              <a:defRPr/>
            </a:pPr>
            <a:endParaRPr lang="fr-CH" sz="2400" dirty="0" smtClean="0"/>
          </a:p>
          <a:p>
            <a:pPr algn="just">
              <a:spcAft>
                <a:spcPts val="1200"/>
              </a:spcAft>
              <a:defRPr/>
            </a:pPr>
            <a:r>
              <a:rPr lang="de-CH" sz="2400" dirty="0"/>
              <a:t>Der Inhalt der Kampagne basiert auf acht einfachen Aussagen: «Acht Sachen, die Erziehung stark machen» </a:t>
            </a:r>
          </a:p>
          <a:p>
            <a:pPr algn="just">
              <a:spcAft>
                <a:spcPts val="1200"/>
              </a:spcAft>
              <a:defRPr/>
            </a:pPr>
            <a:r>
              <a:rPr lang="de-CH" sz="2400" dirty="0"/>
              <a:t>Material (Broschüren) in 17 Sprachen erhältlich</a:t>
            </a:r>
          </a:p>
          <a:p>
            <a:pPr algn="just">
              <a:spcAft>
                <a:spcPts val="1200"/>
              </a:spcAft>
              <a:defRPr/>
            </a:pPr>
            <a:r>
              <a:rPr lang="de-CH" sz="2400" dirty="0"/>
              <a:t>Diese Broschüre wird den Eltern von Kindern der Stufen 1H bis 4H verteilt (Schulbeginn 2018-2019</a:t>
            </a:r>
            <a:r>
              <a:rPr lang="de-CH" sz="2400" dirty="0" smtClean="0"/>
              <a:t>)</a:t>
            </a:r>
            <a:endParaRPr lang="de-CH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Acht Sachen, die Erziehung stark machen</a:t>
            </a: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2613545"/>
              </p:ext>
            </p:extLst>
          </p:nvPr>
        </p:nvGraphicFramePr>
        <p:xfrm>
          <a:off x="665163" y="1916113"/>
          <a:ext cx="7813675" cy="44812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7080"/>
                <a:gridCol w="749677"/>
                <a:gridCol w="1368152"/>
                <a:gridCol w="3258766"/>
              </a:tblGrid>
              <a:tr h="1512887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8919" marR="389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CH" sz="3200">
                          <a:solidFill>
                            <a:schemeClr val="tx1"/>
                          </a:solidFill>
                        </a:rPr>
                        <a:t>Erziehung ist...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CH" sz="3200">
                          <a:solidFill>
                            <a:schemeClr val="tx1"/>
                          </a:solidFill>
                        </a:rPr>
                        <a:t>Liebe schenken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CH" sz="100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</a:txBody>
                  <a:tcPr marL="38919" marR="389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</a:tr>
              <a:tr h="1368152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CH" sz="3200">
                          <a:solidFill>
                            <a:schemeClr val="tx1"/>
                          </a:solidFill>
                        </a:rPr>
                        <a:t>Erziehung ist...</a:t>
                      </a:r>
                      <a:br>
                        <a:rPr lang="de-CH" sz="3200">
                          <a:solidFill>
                            <a:schemeClr val="tx1"/>
                          </a:solidFill>
                        </a:rPr>
                      </a:br>
                      <a:r>
                        <a:rPr lang="de-CH" sz="3200">
                          <a:solidFill>
                            <a:schemeClr val="tx1"/>
                          </a:solidFill>
                        </a:rPr>
                        <a:t>Streiten dürfen</a:t>
                      </a:r>
                    </a:p>
                  </a:txBody>
                  <a:tcPr marL="38919" marR="389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70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8919" marR="389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00243">
                <a:tc gridSpan="2"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8919" marR="389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919" marR="389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CH" sz="3200" b="1">
                          <a:solidFill>
                            <a:schemeClr val="tx1"/>
                          </a:solidFill>
                        </a:rPr>
                        <a:t>Erziehung ist...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CH" sz="3200" b="1">
                          <a:solidFill>
                            <a:schemeClr val="tx1"/>
                          </a:solidFill>
                        </a:rPr>
                        <a:t>Zuhören können</a:t>
                      </a:r>
                    </a:p>
                  </a:txBody>
                  <a:tcPr marL="38919" marR="3891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3" descr="eduquer, c'est beaucoup d'amou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752"/>
          <a:stretch>
            <a:fillRect/>
          </a:stretch>
        </p:blipFill>
        <p:spPr bwMode="auto">
          <a:xfrm>
            <a:off x="1115120" y="1979491"/>
            <a:ext cx="1584672" cy="1377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7" descr="eduquer, c'est accepter le confli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578"/>
          <a:stretch>
            <a:fillRect/>
          </a:stretch>
        </p:blipFill>
        <p:spPr bwMode="auto">
          <a:xfrm>
            <a:off x="6228184" y="3550537"/>
            <a:ext cx="1440160" cy="1174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 descr="eduquer, c'est savoir écoute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551"/>
          <a:stretch>
            <a:fillRect/>
          </a:stretch>
        </p:blipFill>
        <p:spPr bwMode="auto">
          <a:xfrm>
            <a:off x="1331640" y="4941168"/>
            <a:ext cx="1728192" cy="1291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Acht Sachen, die Erziehung stark machen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2093532"/>
              </p:ext>
            </p:extLst>
          </p:nvPr>
        </p:nvGraphicFramePr>
        <p:xfrm>
          <a:off x="684213" y="1587500"/>
          <a:ext cx="7775575" cy="46959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6368"/>
                <a:gridCol w="3599504"/>
                <a:gridCol w="2159703"/>
              </a:tblGrid>
              <a:tr h="1625476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CH" sz="3200" dirty="0">
                          <a:solidFill>
                            <a:schemeClr val="tx1"/>
                          </a:solidFill>
                        </a:rPr>
                        <a:t>Erziehung ist... 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CH" sz="3200" dirty="0">
                          <a:solidFill>
                            <a:schemeClr val="tx1"/>
                          </a:solidFill>
                        </a:rPr>
                        <a:t>Grenzen setzen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</a:txBody>
                  <a:tcPr marL="38492" marR="3849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sz="1800" dirty="0"/>
                    </a:p>
                  </a:txBody>
                  <a:tcPr marL="38492" marR="3849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28192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7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8492" marR="3849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CH" sz="3200" b="1" dirty="0">
                          <a:solidFill>
                            <a:schemeClr val="tx1"/>
                          </a:solidFill>
                        </a:rPr>
                        <a:t>Erziehung ist... Freiraum geben</a:t>
                      </a:r>
                    </a:p>
                  </a:txBody>
                  <a:tcPr marL="38492" marR="3849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</a:tr>
              <a:tr h="134223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CH" sz="3200">
                          <a:solidFill>
                            <a:schemeClr val="tx1"/>
                          </a:solidFill>
                        </a:rPr>
                        <a:t>Erziehung ist...</a:t>
                      </a:r>
                      <a:br>
                        <a:rPr lang="de-CH" sz="3200">
                          <a:solidFill>
                            <a:schemeClr val="tx1"/>
                          </a:solidFill>
                        </a:rPr>
                      </a:br>
                      <a:r>
                        <a:rPr lang="de-CH" sz="3200">
                          <a:solidFill>
                            <a:schemeClr val="tx1"/>
                          </a:solidFill>
                        </a:rPr>
                        <a:t>Gefühle zeigen</a:t>
                      </a:r>
                    </a:p>
                  </a:txBody>
                  <a:tcPr marL="38492" marR="3849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CH" sz="1800" dirty="0"/>
                    </a:p>
                  </a:txBody>
                  <a:tcPr marL="38492" marR="3849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eduquer, c'est mettre des limit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9" r="1781" b="12784"/>
          <a:stretch>
            <a:fillRect/>
          </a:stretch>
        </p:blipFill>
        <p:spPr bwMode="auto">
          <a:xfrm>
            <a:off x="6588696" y="1700213"/>
            <a:ext cx="1511696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eduquer, c'est amener à l'autonomi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50" b="14697"/>
          <a:stretch>
            <a:fillRect/>
          </a:stretch>
        </p:blipFill>
        <p:spPr bwMode="auto">
          <a:xfrm>
            <a:off x="971674" y="3432919"/>
            <a:ext cx="1512094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 descr="eduquer, c'est montrer ses sentiment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9" b="12546"/>
          <a:stretch>
            <a:fillRect/>
          </a:stretch>
        </p:blipFill>
        <p:spPr bwMode="auto">
          <a:xfrm>
            <a:off x="6659687" y="5016525"/>
            <a:ext cx="1440705" cy="122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Acht Sachen, die Erziehung stark machen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683772"/>
              </p:ext>
            </p:extLst>
          </p:nvPr>
        </p:nvGraphicFramePr>
        <p:xfrm>
          <a:off x="541338" y="2093913"/>
          <a:ext cx="8061325" cy="32400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6557"/>
                <a:gridCol w="3384793"/>
                <a:gridCol w="2299975"/>
              </a:tblGrid>
              <a:tr h="1408734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457" marR="584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CH" sz="3200">
                          <a:solidFill>
                            <a:schemeClr val="tx1"/>
                          </a:solidFill>
                        </a:rPr>
                        <a:t>Erziehung ist... 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CH" sz="3200">
                          <a:solidFill>
                            <a:schemeClr val="tx1"/>
                          </a:solidFill>
                        </a:rPr>
                        <a:t>Zeit haben</a:t>
                      </a:r>
                    </a:p>
                  </a:txBody>
                  <a:tcPr marL="58457" marR="584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</a:tr>
              <a:tr h="1831353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CH" sz="3200" dirty="0">
                          <a:solidFill>
                            <a:schemeClr val="tx1"/>
                          </a:solidFill>
                        </a:rPr>
                        <a:t>Erziehung ist...</a:t>
                      </a:r>
                      <a:br>
                        <a:rPr lang="de-CH" sz="3200" dirty="0">
                          <a:solidFill>
                            <a:schemeClr val="tx1"/>
                          </a:solidFill>
                        </a:rPr>
                      </a:br>
                      <a:r>
                        <a:rPr lang="de-CH" sz="3200" dirty="0">
                          <a:solidFill>
                            <a:schemeClr val="tx1"/>
                          </a:solidFill>
                        </a:rPr>
                        <a:t>Mut machen</a:t>
                      </a:r>
                    </a:p>
                  </a:txBody>
                  <a:tcPr marL="58457" marR="584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CH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457" marR="584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6" name="Image 5" descr="eduquer, c'est prendre le temp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4" b="15596"/>
          <a:stretch>
            <a:fillRect/>
          </a:stretch>
        </p:blipFill>
        <p:spPr bwMode="auto">
          <a:xfrm>
            <a:off x="899220" y="2132856"/>
            <a:ext cx="1728564" cy="12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eduquer, c'est encourag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500"/>
          <a:stretch>
            <a:fillRect/>
          </a:stretch>
        </p:blipFill>
        <p:spPr bwMode="auto">
          <a:xfrm>
            <a:off x="6443663" y="3717032"/>
            <a:ext cx="2016769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Aktuelles Projekt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00113" y="1600200"/>
            <a:ext cx="7786687" cy="4997152"/>
          </a:xfrm>
        </p:spPr>
        <p:txBody>
          <a:bodyPr anchor="ctr"/>
          <a:lstStyle/>
          <a:p>
            <a:r>
              <a:rPr lang="de-CH" sz="2400" dirty="0"/>
              <a:t>Bezug auf aktuelle Probleme «an der Front» </a:t>
            </a:r>
          </a:p>
          <a:p>
            <a:pPr marL="400050" lvl="1" indent="0">
              <a:buNone/>
            </a:pPr>
            <a:r>
              <a:rPr lang="de-CH" sz="1800" dirty="0"/>
              <a:t>(Grenzen; Selbstständigkeit; Bildschirmmedien, auffälliges Verhalten, Schlaf, Mobbing,...)</a:t>
            </a:r>
          </a:p>
          <a:p>
            <a:r>
              <a:rPr lang="de-CH" sz="2400" dirty="0"/>
              <a:t>Organisation von Konferenzen durch die KDJ </a:t>
            </a:r>
            <a:r>
              <a:rPr lang="de-CH" sz="1800" dirty="0"/>
              <a:t>(Dr. </a:t>
            </a:r>
            <a:r>
              <a:rPr lang="de-CH" sz="1800" dirty="0" err="1"/>
              <a:t>Tisseron</a:t>
            </a:r>
            <a:r>
              <a:rPr lang="de-CH" sz="1800" dirty="0"/>
              <a:t> und Dr. Phil </a:t>
            </a:r>
            <a:r>
              <a:rPr lang="de-CH" sz="1800" dirty="0" err="1"/>
              <a:t>Hipeli</a:t>
            </a:r>
            <a:r>
              <a:rPr lang="de-CH" sz="1800" dirty="0"/>
              <a:t>)</a:t>
            </a:r>
          </a:p>
          <a:p>
            <a:r>
              <a:rPr lang="de-CH" sz="2400" dirty="0"/>
              <a:t>Von und/oder mit den Partnern organisierte Aktionen       </a:t>
            </a:r>
          </a:p>
          <a:p>
            <a:pPr marL="400050" lvl="1" indent="0">
              <a:buNone/>
            </a:pPr>
            <a:r>
              <a:rPr lang="de-CH" sz="1800" dirty="0"/>
              <a:t>Kaffee-Treffpunkt / Frühstückskonferenz für Eltern zum Thema Erziehung / Ausstellung mit Aperitif / interaktives </a:t>
            </a:r>
            <a:r>
              <a:rPr lang="de-CH" sz="1800" dirty="0" smtClean="0"/>
              <a:t>Theater</a:t>
            </a:r>
          </a:p>
          <a:p>
            <a:pPr marL="400050" lvl="1" indent="0">
              <a:buNone/>
            </a:pPr>
            <a:endParaRPr lang="de-CH" sz="1800" dirty="0"/>
          </a:p>
          <a:p>
            <a:pPr marL="361950" lvl="1" indent="0">
              <a:buNone/>
              <a:tabLst>
                <a:tab pos="3238500" algn="l"/>
              </a:tabLst>
            </a:pPr>
            <a:r>
              <a:rPr lang="fr-CH" sz="1800" dirty="0" err="1" smtClean="0"/>
              <a:t>Linken</a:t>
            </a:r>
            <a:r>
              <a:rPr lang="fr-CH" sz="1800" dirty="0" smtClean="0"/>
              <a:t> :</a:t>
            </a:r>
            <a:r>
              <a:rPr lang="fr-CH" sz="1800" dirty="0"/>
              <a:t>	</a:t>
            </a:r>
          </a:p>
          <a:p>
            <a:pPr marL="361950" lvl="1" indent="0">
              <a:buNone/>
              <a:tabLst>
                <a:tab pos="3238500" algn="l"/>
              </a:tabLst>
            </a:pPr>
            <a:r>
              <a:rPr lang="fr-CH" sz="1800" dirty="0">
                <a:hlinkClick r:id="rId3"/>
              </a:rPr>
              <a:t>https://www.vs.ch/web/scj/edf</a:t>
            </a:r>
            <a:r>
              <a:rPr lang="fr-CH" sz="1800" dirty="0"/>
              <a:t> </a:t>
            </a:r>
          </a:p>
          <a:p>
            <a:pPr marL="361950" lvl="1" indent="0">
              <a:buNone/>
              <a:tabLst>
                <a:tab pos="3238500" algn="l"/>
              </a:tabLst>
            </a:pPr>
            <a:r>
              <a:rPr lang="fr-CH" sz="1800" dirty="0">
                <a:hlinkClick r:id="rId4"/>
              </a:rPr>
              <a:t>https://www.facebook.com/educationdonneforce</a:t>
            </a:r>
            <a:endParaRPr lang="fr-CH" sz="1800" dirty="0"/>
          </a:p>
          <a:p>
            <a:pPr marL="400050" lvl="1" indent="0">
              <a:buNone/>
            </a:pPr>
            <a:endParaRPr lang="de-CH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-1"/>
            <a:ext cx="4608512" cy="6323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27584" y="919261"/>
            <a:ext cx="3168351" cy="4525963"/>
          </a:xfrm>
          <a:noFill/>
        </p:spPr>
        <p:txBody>
          <a:bodyPr anchor="ctr"/>
          <a:lstStyle/>
          <a:p>
            <a:pPr marL="0" indent="0">
              <a:buNone/>
            </a:pPr>
            <a:r>
              <a:rPr lang="de-CH" b="1"/>
              <a:t>Partner der Kampagne</a:t>
            </a:r>
          </a:p>
        </p:txBody>
      </p:sp>
    </p:spTree>
    <p:extLst>
      <p:ext uri="{BB962C8B-B14F-4D97-AF65-F5344CB8AC3E}">
        <p14:creationId xmlns:p14="http://schemas.microsoft.com/office/powerpoint/2010/main" val="161293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fr-FR" altLang="fr-FR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fr-FR" altLang="fr-FR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285</Words>
  <Application>Microsoft Office PowerPoint</Application>
  <PresentationFormat>Affichage à l'écran (4:3)</PresentationFormat>
  <Paragraphs>64</Paragraphs>
  <Slides>9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Modèle par défaut</vt:lpstr>
      <vt:lpstr>Stark durch Erziehung Präventionskampagne 2018-2020</vt:lpstr>
      <vt:lpstr>Rückblick: September 2006</vt:lpstr>
      <vt:lpstr>Kontext</vt:lpstr>
      <vt:lpstr>Konzept  «Stark durch Erziehung»</vt:lpstr>
      <vt:lpstr>Acht Sachen, die Erziehung stark machen</vt:lpstr>
      <vt:lpstr>Acht Sachen, die Erziehung stark machen</vt:lpstr>
      <vt:lpstr>Acht Sachen, die Erziehung stark machen</vt:lpstr>
      <vt:lpstr>Aktuelles Projekt</vt:lpstr>
      <vt:lpstr>Présentation PowerPoint</vt:lpstr>
    </vt:vector>
  </TitlesOfParts>
  <Company>Etat du Valais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AC_VS</dc:creator>
  <cp:lastModifiedBy>Cédric Bonnébault</cp:lastModifiedBy>
  <cp:revision>94</cp:revision>
  <cp:lastPrinted>2018-05-02T14:01:22Z</cp:lastPrinted>
  <dcterms:created xsi:type="dcterms:W3CDTF">2013-12-05T15:37:35Z</dcterms:created>
  <dcterms:modified xsi:type="dcterms:W3CDTF">2018-09-06T04:42:52Z</dcterms:modified>
</cp:coreProperties>
</file>