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5" r:id="rId3"/>
    <p:sldId id="259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82B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E0EDF7-7E51-49CD-8992-E1A26789BAE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7673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alt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alt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5B5F4C-109A-4723-A0B4-18586DEDCBBA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6454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658938"/>
            <a:ext cx="7772400" cy="1082675"/>
          </a:xfrm>
          <a:ln w="57150">
            <a:solidFill>
              <a:srgbClr val="4D4D4D"/>
            </a:solidFill>
            <a:miter lim="800000"/>
            <a:headEnd/>
            <a:tailEnd/>
          </a:ln>
        </p:spPr>
        <p:txBody>
          <a:bodyPr/>
          <a:lstStyle>
            <a:lvl1pPr algn="ctr">
              <a:lnSpc>
                <a:spcPct val="170000"/>
              </a:lnSpc>
              <a:defRPr sz="3600"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CH" altLang="fr-FR" noProof="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CH" altLang="fr-FR" noProof="0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248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6081713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78C887-3D63-46CF-8E05-48D680F21B1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59338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4975" y="215900"/>
            <a:ext cx="2108200" cy="6165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175375" cy="6165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8D44B-EF3A-418C-865B-4AB7366F58E2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5749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EBDB9A-9DA8-4E08-81E6-6D985AEE3D67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92486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F0F85D-BE94-4E0C-991D-CA4BC942FFD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62322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5C4D1-7C59-48E6-9C54-444D45D51B6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30423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0539DB-901A-477E-B355-AA0F476457A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67912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0009C-C515-49B1-95E6-76E2233CFB16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1937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C84459-F544-4499-B6CF-E5A359306C3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118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F13B0B-B389-4DA0-8F1C-6483D02EE0DA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14855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9D4E02-7EC5-4B92-ACF5-F96C585E2888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30557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913"/>
            <a:ext cx="9151938" cy="342900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43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51938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-7938" y="6534150"/>
            <a:ext cx="9151938" cy="32385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6250" y="6521450"/>
            <a:ext cx="76168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fr-CH" altLang="fr-FR"/>
              <a:t>Nom de la diapositive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558800" y="6740525"/>
            <a:ext cx="8585200" cy="125413"/>
          </a:xfrm>
          <a:prstGeom prst="rect">
            <a:avLst/>
          </a:prstGeom>
          <a:solidFill>
            <a:srgbClr val="E128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H"/>
          </a:p>
        </p:txBody>
      </p:sp>
      <p:pic>
        <p:nvPicPr>
          <p:cNvPr id="1044" name="Picture 20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6083300"/>
            <a:ext cx="701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" y="6681788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/>
            </a:lvl1pPr>
          </a:lstStyle>
          <a:p>
            <a:fld id="{FBD7E932-07C7-465F-91D3-A2ED715F8993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1282B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E1282B"/>
          </a:solidFill>
          <a:latin typeface="+mn-lt"/>
        </a:defRPr>
      </a:lvl2pPr>
      <a:lvl3pPr marL="1143000" indent="-22066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513756" cy="3859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61111"/>
            <a:ext cx="7772400" cy="678327"/>
          </a:xfrm>
          <a:ln w="28575"/>
        </p:spPr>
        <p:txBody>
          <a:bodyPr/>
          <a:lstStyle/>
          <a:p>
            <a:pPr>
              <a:lnSpc>
                <a:spcPts val="5000"/>
              </a:lnSpc>
            </a:pPr>
            <a:r>
              <a:rPr lang="fr-FR" altLang="fr-FR" dirty="0" smtClean="0"/>
              <a:t>L’approche culinaire des abricots</a:t>
            </a:r>
            <a:endParaRPr lang="fr-FR" altLang="fr-F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fr-FR" sz="3600" b="1" dirty="0" smtClean="0"/>
              <a:t>Ludovic </a:t>
            </a:r>
            <a:r>
              <a:rPr lang="fr-FR" altLang="fr-FR" sz="3600" b="1" dirty="0" err="1" smtClean="0"/>
              <a:t>Delaloye</a:t>
            </a:r>
            <a:endParaRPr lang="fr-FR" altLang="fr-FR" sz="3600" b="1" dirty="0" smtClean="0"/>
          </a:p>
          <a:p>
            <a:r>
              <a:rPr lang="fr-FR" altLang="fr-FR" sz="3600" b="1" dirty="0" smtClean="0"/>
              <a:t>2013</a:t>
            </a:r>
            <a:endParaRPr lang="fr-FR" alt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10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Hors d’œuvres chauds: aperçu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Petits mets bien définis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Principes modernes de physiologie alimentaire </a:t>
            </a:r>
            <a:r>
              <a:rPr lang="fr-FR" altLang="fr-FR" b="1" dirty="0" smtClean="0">
                <a:sym typeface="Wingdings" panose="05000000000000000000" pitchFamily="2" charset="2"/>
              </a:rPr>
              <a:t> disparition des </a:t>
            </a:r>
            <a:r>
              <a:rPr lang="fr-FR" altLang="fr-FR" b="1" dirty="0" err="1" smtClean="0">
                <a:sym typeface="Wingdings" panose="05000000000000000000" pitchFamily="2" charset="2"/>
              </a:rPr>
              <a:t>HdC</a:t>
            </a:r>
            <a:endParaRPr lang="fr-FR" alt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altLang="fr-FR" b="1" dirty="0" smtClean="0">
              <a:sym typeface="Wingdings" panose="05000000000000000000" pitchFamily="2" charset="2"/>
            </a:endParaRPr>
          </a:p>
          <a:p>
            <a:r>
              <a:rPr lang="fr-FR" altLang="fr-FR" b="1" dirty="0" smtClean="0">
                <a:sym typeface="Wingdings" panose="05000000000000000000" pitchFamily="2" charset="2"/>
              </a:rPr>
              <a:t>Actuellement, plat à part entière</a:t>
            </a:r>
          </a:p>
          <a:p>
            <a:endParaRPr lang="fr-FR" altLang="fr-F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altLang="fr-FR" b="1" dirty="0">
              <a:sym typeface="Wingdings" panose="05000000000000000000" pitchFamily="2" charset="2"/>
            </a:endParaRPr>
          </a:p>
          <a:p>
            <a:r>
              <a:rPr lang="fr-FR" altLang="fr-FR" b="1" dirty="0"/>
              <a:t>Longue classification classique</a:t>
            </a:r>
          </a:p>
          <a:p>
            <a:pPr marL="0" indent="0">
              <a:buNone/>
            </a:pPr>
            <a:endParaRPr lang="fr-FR" alt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32351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11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Hors d’œuvres chauds: classification succincte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Soufflés		</a:t>
            </a:r>
            <a:r>
              <a:rPr lang="fr-FR" altLang="fr-FR" b="1" dirty="0" smtClean="0">
                <a:sym typeface="Wingdings" panose="05000000000000000000" pitchFamily="2" charset="2"/>
              </a:rPr>
              <a:t>		soufflé au fromage</a:t>
            </a:r>
            <a:endParaRPr lang="fr-FR" altLang="fr-FR" b="1" dirty="0" smtClean="0"/>
          </a:p>
          <a:p>
            <a:r>
              <a:rPr lang="fr-FR" altLang="fr-FR" b="1" dirty="0" smtClean="0"/>
              <a:t>Beignets		</a:t>
            </a:r>
            <a:r>
              <a:rPr lang="fr-FR" altLang="fr-FR" b="1" dirty="0" smtClean="0">
                <a:sym typeface="Wingdings" panose="05000000000000000000" pitchFamily="2" charset="2"/>
              </a:rPr>
              <a:t>		beignet au jambon</a:t>
            </a:r>
            <a:endParaRPr lang="fr-FR" altLang="fr-FR" b="1" dirty="0" smtClean="0"/>
          </a:p>
          <a:p>
            <a:r>
              <a:rPr lang="fr-FR" altLang="fr-FR" b="1" dirty="0" smtClean="0"/>
              <a:t>Croquettes	</a:t>
            </a:r>
            <a:r>
              <a:rPr lang="fr-FR" altLang="fr-FR" b="1" dirty="0" smtClean="0">
                <a:sym typeface="Wingdings" panose="05000000000000000000" pitchFamily="2" charset="2"/>
              </a:rPr>
              <a:t>		croquettes de légumes</a:t>
            </a:r>
            <a:endParaRPr lang="fr-FR" altLang="fr-FR" b="1" dirty="0" smtClean="0"/>
          </a:p>
          <a:p>
            <a:r>
              <a:rPr lang="fr-FR" altLang="fr-FR" b="1" dirty="0" smtClean="0"/>
              <a:t>Croûtes		</a:t>
            </a:r>
            <a:r>
              <a:rPr lang="fr-FR" altLang="fr-FR" b="1" dirty="0" smtClean="0">
                <a:sym typeface="Wingdings" panose="05000000000000000000" pitchFamily="2" charset="2"/>
              </a:rPr>
              <a:t>		croûte aux champignons</a:t>
            </a:r>
            <a:endParaRPr lang="fr-FR" altLang="fr-FR" b="1" dirty="0" smtClean="0"/>
          </a:p>
          <a:p>
            <a:r>
              <a:rPr lang="fr-FR" altLang="fr-FR" b="1" dirty="0" smtClean="0"/>
              <a:t>Rissoles		</a:t>
            </a:r>
            <a:r>
              <a:rPr lang="fr-FR" altLang="fr-FR" b="1" dirty="0" smtClean="0">
                <a:sym typeface="Wingdings" panose="05000000000000000000" pitchFamily="2" charset="2"/>
              </a:rPr>
              <a:t>		rissole de gibier</a:t>
            </a:r>
            <a:endParaRPr lang="fr-FR" altLang="fr-FR" b="1" dirty="0" smtClean="0"/>
          </a:p>
          <a:p>
            <a:r>
              <a:rPr lang="fr-FR" altLang="fr-FR" b="1" dirty="0" smtClean="0"/>
              <a:t>Feuilletés		</a:t>
            </a:r>
            <a:r>
              <a:rPr lang="fr-FR" altLang="fr-FR" b="1" dirty="0" smtClean="0">
                <a:sym typeface="Wingdings" panose="05000000000000000000" pitchFamily="2" charset="2"/>
              </a:rPr>
              <a:t>		feuilleté au saumon</a:t>
            </a:r>
            <a:endParaRPr lang="fr-FR" altLang="fr-FR" b="1" dirty="0" smtClean="0"/>
          </a:p>
          <a:p>
            <a:r>
              <a:rPr lang="fr-FR" altLang="fr-FR" b="1" dirty="0" smtClean="0"/>
              <a:t>Bouchées		</a:t>
            </a:r>
            <a:r>
              <a:rPr lang="fr-FR" altLang="fr-FR" b="1" dirty="0" smtClean="0">
                <a:sym typeface="Wingdings" panose="05000000000000000000" pitchFamily="2" charset="2"/>
              </a:rPr>
              <a:t>		bouchée au ris de veau</a:t>
            </a:r>
            <a:endParaRPr lang="fr-FR" altLang="fr-FR" b="1" dirty="0" smtClean="0"/>
          </a:p>
          <a:p>
            <a:r>
              <a:rPr lang="fr-FR" altLang="fr-FR" b="1" dirty="0" smtClean="0"/>
              <a:t>Quiches		</a:t>
            </a:r>
            <a:r>
              <a:rPr lang="fr-FR" altLang="fr-FR" b="1" dirty="0" smtClean="0">
                <a:sym typeface="Wingdings" panose="05000000000000000000" pitchFamily="2" charset="2"/>
              </a:rPr>
              <a:t>		</a:t>
            </a:r>
            <a:r>
              <a:rPr lang="fr-FR" altLang="fr-FR" b="1" dirty="0" smtClean="0">
                <a:sym typeface="Wingdings" panose="05000000000000000000" pitchFamily="2" charset="2"/>
              </a:rPr>
              <a:t>quiche </a:t>
            </a:r>
            <a:r>
              <a:rPr lang="fr-FR" altLang="fr-FR" b="1" dirty="0" smtClean="0">
                <a:sym typeface="Wingdings" panose="05000000000000000000" pitchFamily="2" charset="2"/>
              </a:rPr>
              <a:t>aux poireaux</a:t>
            </a:r>
            <a:endParaRPr lang="fr-FR" altLang="fr-FR" b="1" dirty="0" smtClean="0"/>
          </a:p>
          <a:p>
            <a:r>
              <a:rPr lang="fr-FR" altLang="fr-FR" b="1" dirty="0" smtClean="0"/>
              <a:t>Gratin		</a:t>
            </a:r>
            <a:r>
              <a:rPr lang="fr-FR" altLang="fr-FR" b="1" dirty="0" smtClean="0">
                <a:sym typeface="Wingdings" panose="05000000000000000000" pitchFamily="2" charset="2"/>
              </a:rPr>
              <a:t>		gratin de légumes</a:t>
            </a:r>
            <a:endParaRPr lang="fr-FR" altLang="fr-FR" b="1" dirty="0" smtClean="0"/>
          </a:p>
          <a:p>
            <a:r>
              <a:rPr lang="fr-FR" altLang="fr-FR" b="1" dirty="0" smtClean="0"/>
              <a:t>Gnocchi		</a:t>
            </a:r>
            <a:r>
              <a:rPr lang="fr-FR" altLang="fr-FR" b="1" dirty="0" smtClean="0">
                <a:sym typeface="Wingdings" panose="05000000000000000000" pitchFamily="2" charset="2"/>
              </a:rPr>
              <a:t>		gnocchi à la crème</a:t>
            </a:r>
            <a:endParaRPr lang="fr-FR" altLang="fr-FR" b="1" dirty="0" smtClean="0"/>
          </a:p>
          <a:p>
            <a:r>
              <a:rPr lang="fr-FR" altLang="fr-FR" b="1" dirty="0" smtClean="0"/>
              <a:t>Risotto		</a:t>
            </a:r>
            <a:r>
              <a:rPr lang="fr-FR" altLang="fr-FR" b="1" dirty="0" smtClean="0">
                <a:sym typeface="Wingdings" panose="05000000000000000000" pitchFamily="2" charset="2"/>
              </a:rPr>
              <a:t>		</a:t>
            </a:r>
            <a:r>
              <a:rPr lang="fr-FR" altLang="fr-FR" b="1" dirty="0" smtClean="0">
                <a:sym typeface="Wingdings" panose="05000000000000000000" pitchFamily="2" charset="2"/>
              </a:rPr>
              <a:t>risotto </a:t>
            </a:r>
            <a:r>
              <a:rPr lang="fr-FR" altLang="fr-FR" b="1" dirty="0" smtClean="0">
                <a:sym typeface="Wingdings" panose="05000000000000000000" pitchFamily="2" charset="2"/>
              </a:rPr>
              <a:t>aux morilles</a:t>
            </a:r>
            <a:endParaRPr lang="fr-FR" altLang="fr-FR" b="1" dirty="0" smtClean="0"/>
          </a:p>
          <a:p>
            <a:r>
              <a:rPr lang="fr-FR" altLang="fr-FR" b="1" dirty="0" smtClean="0"/>
              <a:t>Tous les mets aux œufs</a:t>
            </a:r>
            <a:endParaRPr lang="fr-FR" altLang="fr-FR" b="1" dirty="0"/>
          </a:p>
          <a:p>
            <a:pPr marL="0" indent="0">
              <a:buNone/>
            </a:pPr>
            <a:endParaRPr lang="fr-FR" alt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22540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55710"/>
            <a:ext cx="5256584" cy="54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dirty="0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12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Hors d’œuvres chauds: Quid des abricots ??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Soufflés		</a:t>
            </a:r>
            <a:r>
              <a:rPr lang="fr-FR" altLang="fr-FR" b="1" dirty="0" smtClean="0">
                <a:sym typeface="Wingdings" panose="05000000000000000000" pitchFamily="2" charset="2"/>
              </a:rPr>
              <a:t>		soufflé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Beignets		</a:t>
            </a:r>
            <a:r>
              <a:rPr lang="fr-FR" altLang="fr-FR" b="1" dirty="0" smtClean="0">
                <a:sym typeface="Wingdings" panose="05000000000000000000" pitchFamily="2" charset="2"/>
              </a:rPr>
              <a:t>		beignet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Croquettes	</a:t>
            </a:r>
            <a:r>
              <a:rPr lang="fr-FR" altLang="fr-FR" b="1" dirty="0" smtClean="0">
                <a:sym typeface="Wingdings" panose="05000000000000000000" pitchFamily="2" charset="2"/>
              </a:rPr>
              <a:t>		croquettes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Croûtes		</a:t>
            </a:r>
            <a:r>
              <a:rPr lang="fr-FR" altLang="fr-FR" b="1" dirty="0" smtClean="0">
                <a:sym typeface="Wingdings" panose="05000000000000000000" pitchFamily="2" charset="2"/>
              </a:rPr>
              <a:t>		croûte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Rissoles		</a:t>
            </a:r>
            <a:r>
              <a:rPr lang="fr-FR" altLang="fr-FR" b="1" dirty="0" smtClean="0">
                <a:sym typeface="Wingdings" panose="05000000000000000000" pitchFamily="2" charset="2"/>
              </a:rPr>
              <a:t>		rissole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Feuilletés		</a:t>
            </a:r>
            <a:r>
              <a:rPr lang="fr-FR" altLang="fr-FR" b="1" dirty="0" smtClean="0">
                <a:sym typeface="Wingdings" panose="05000000000000000000" pitchFamily="2" charset="2"/>
              </a:rPr>
              <a:t>		feuilleté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Bouchées		</a:t>
            </a:r>
            <a:r>
              <a:rPr lang="fr-FR" altLang="fr-FR" b="1" dirty="0" smtClean="0">
                <a:sym typeface="Wingdings" panose="05000000000000000000" pitchFamily="2" charset="2"/>
              </a:rPr>
              <a:t>		bouchée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Quiches		</a:t>
            </a:r>
            <a:r>
              <a:rPr lang="fr-FR" altLang="fr-FR" b="1" dirty="0" smtClean="0">
                <a:sym typeface="Wingdings" panose="05000000000000000000" pitchFamily="2" charset="2"/>
              </a:rPr>
              <a:t>		</a:t>
            </a:r>
            <a:r>
              <a:rPr lang="fr-FR" altLang="fr-FR" b="1" dirty="0" smtClean="0">
                <a:sym typeface="Wingdings" panose="05000000000000000000" pitchFamily="2" charset="2"/>
              </a:rPr>
              <a:t>quiche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Gratin		</a:t>
            </a:r>
            <a:r>
              <a:rPr lang="fr-FR" altLang="fr-FR" b="1" dirty="0" smtClean="0">
                <a:sym typeface="Wingdings" panose="05000000000000000000" pitchFamily="2" charset="2"/>
              </a:rPr>
              <a:t>		gratin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Gnocchi		</a:t>
            </a:r>
            <a:r>
              <a:rPr lang="fr-FR" altLang="fr-FR" b="1" dirty="0" smtClean="0">
                <a:sym typeface="Wingdings" panose="05000000000000000000" pitchFamily="2" charset="2"/>
              </a:rPr>
              <a:t>		gnocchi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Risotto		</a:t>
            </a:r>
            <a:r>
              <a:rPr lang="fr-FR" altLang="fr-FR" b="1" dirty="0" smtClean="0">
                <a:sym typeface="Wingdings" panose="05000000000000000000" pitchFamily="2" charset="2"/>
              </a:rPr>
              <a:t>		</a:t>
            </a:r>
            <a:r>
              <a:rPr lang="fr-FR" altLang="fr-FR" b="1" dirty="0" smtClean="0">
                <a:sym typeface="Wingdings" panose="05000000000000000000" pitchFamily="2" charset="2"/>
              </a:rPr>
              <a:t>risotto </a:t>
            </a:r>
            <a:r>
              <a:rPr lang="fr-FR" altLang="fr-FR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aux abricots</a:t>
            </a:r>
            <a:endParaRPr lang="fr-FR" altLang="fr-FR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alt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9224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01264"/>
            <a:ext cx="6336703" cy="507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dirty="0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13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Et les poissons ??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Hors d’œuvre froid (fumé ou mariné)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Potage (crème de poisson)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Hors d’œuvre chaud (farce)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Entrée froide (mousse, terrine, etc.)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Plat principal</a:t>
            </a:r>
          </a:p>
        </p:txBody>
      </p:sp>
      <p:sp>
        <p:nvSpPr>
          <p:cNvPr id="2" name="AutoShape 2" descr="data:image/jpeg;base64,/9j/4AAQSkZJRgABAQAAAQABAAD/2wCEAAkGBhQSERUUExQUFBUUFRQXFxgUGBcUFhUXFxUVFRUXFRUYHCYeFxwjGhUUHy8gJCcpLCwsFR4xNTAqNSYrLCkBCQoKDgwOGg8PGiwkHyQsKSwsLCkpKSwpLCwsLCwsLCksLCwsLCksLCwsLCwpKSwpLCksLCwpKSwsLCwsLCwsLP/AABEIAMkA+wMBIgACEQEDEQH/xAAcAAACAgMBAQAAAAAAAAAAAAAEBQMGAQIHAAj/xABAEAABAwIEAgcFBwIFBAMAAAABAAIRAwQFEiExQVEGEyJhcYGRMqGx0fAHFCNCUsHhFZIzYnKC8UNTstI0RKL/xAAbAQACAwEBAQAAAAAAAAAAAAADBAECBQAGB//EACwRAAICAgIBAwMEAgMBAAAAAAABAhEDIQQxEiJBURMyYRRxgZEF8VKx8EL/2gAMAwEAAhEDEQA/AFFvVUxEpfQqJjSrhgzHfh817i6Pn2SNPQzsbRrO0867xyHzTvDsHfV7UZW8J3hQ4DYMZFa6IzHVtM7gb5nDn3Kz0+kdM+zACQy55/8Awr/J2PjY5O8sv4B6HR1gMu1PuU9XDWAQGj4Kb+qNKgub4Rpw+tEl5ZZPY99PBGPpKti+HN1Gms/XvXM8XtnUqpy810bFqpL80gglLrPABc3dIHRsy6NDDRMDxgDzT+WHlitvoT4WXxzNLplaw7HH0zlqAt23kFW/DcbDwIKsnSDoDb1aRAYGEDRzdCOXiO4rlN9Rq2FXI7xBGzhO4S2LkLp7RocngeXqhpnUbK7JI1jTSdvrVFXOI5G83bNHLnPdxlU7AOkQe3Q+W2qs1JvWAHugefPuRpwi6l7GUp5I+h9g562oSR2QQB2TM67jWdeae21ExqOA8fcpcPtwA0uykCdiAD68Nkyt3tfqC3TlH7JPNn9ktGhxuN7t7YNToHVeqnLqQTtoB+ybthbhw7kk8v4NSPHVdiJ9QPGvLwPqh3w33DU+9Nbug0jQQe5Jrmlw48PopnE0xLNFxBK9QTw9ff3JPdkga987fQ/dEYg9wB1EjnO3mqxjWMhonYxHitOC8V5Mx5uWSXglsgxfEQwb6qu1LWtXa57WuNNvtOAMDz81Lb1aLvx7uoW0g4gNaJfUIgkNHADM2XGN4Gq61gl5a17eLZzH02ANIbs3MwHKRz1IO+odySeXOpyo3OLwnih5Uc1wa2DKM8SZXQsI6QN6trTvACptw0MBaNs2Uf3fIJjZtgTwC0FijOKizGyZpxk5ru2X2hiY018kQ+tTqiHR5LnlfEyNitKOPOad0rLhrtPYfHzptbWhl0q6NZR1lPUbyNx49yQ4fiZHZfqDoe5WOy6QT7RzTvO0cRlH8+KrfSGwFOpnZ/hvmP8AK7i0n4c0WEpx1IG1Cd+IDjNjxH0EhcrDTuZEHgkd/SyuPLgmr1YzxZP7JAlVkhBGi9G5l7Mlp44zZpRk4ja33hG2d0MxqHUM9kHaeHpqUs6zKCfJb27zkA/UUXNkrRnShexi/FXvPFxPjKz94rM1LHR4FP7JlO3pNzAFztULV6UB5IYGwOLuPgOSQfIlFho8KL7QNa9JOZI8U4tsZzDeff8AXBVPEKgfrkA/06JYKrmHskhGjyIy7FZ8Hfpdf9HQL2hnacu5nTvQWAY1lqtOzmGHt4weySB3aGFXrHpQ5ujtY5bqe8dRuSHNd1VUceDvGNj3ospqUaQLFglin6l72mEfbBd3VSpTNIv6lrGuAYSBmk5nd5BDR3AjmVVbi4rVKDOue6o8Oe4lxzGXkE9o6nafEnmmFbDqhd+K8uHiXD3rerb6QkY8Wm5G1PmppRRXbW+dSdIMLoXRnpkHANefVUK/tddFDSBHcqQnKDafR2bBDPFS6Z9C2VVj2jiDpv8AuiKddrNG6D5LjGBdMX0yGuOmy6JhOPMqCc3z/wCET6amrT/gz5SnhfjJfyWcXh5rIuj3oEV2+1Om8zp3LW6uIEgiCPCfmh/TV1QT6zauw91zKVX17l478tYCgucTa0TmAjf+VUOkHStpbAOqNDEo7YCeaWT0x7Jcf6RACAqFf3RqGStq9yajtStm0FacvPSGsGFYdvsAvMN6ymBsQZkb/wAq0dDsTo2VCq1r3mpUAGrYAiTMTvr7u9LS4AKIGm0yRJ5ITwxUvIa/UTcPD2HdlUNU5zIY3QTxhF3WLtaIlVmvjLnQBoOQWbO0NQ6nTiSj/X8V6TPfD8pXPX4GH9RdUdDASjrbB67xOg816g4U2wzTnzPiUXa4w5gJL9tgRp68EtLkO9sdhxI1pAr6FaiZc2QOI1CJ/qIqMLNgeHIjYptY9IKddokb6EHgeCR43Z9VUJGxRceZp76Fc/FS3HsXNqQVFetlvgs1d5+tVG93vTilRSK2mLisL1TdaSq2aCQfd1OwPFEWB1Yg746BTWFT2TyP1+6DnfqYBL0p/kuGJ2xc2f8AI6P7TC5nb3xo3BY46E79/BdYtnB9Id3w4rlnTvDslUOGxkemyyuQ2kmjV4sVJtMs1J+YKKrbBw70g6NY1MMce0Nu8fNWfNOoUwkmrQPJjcX4sT1rfWOPxQj6hb3KwV6MoKtYl2sa8kxHILePj+UQ2V088SUyylK7asaTtRp707o4xQy6h0p3FKNbYhyFJO4x/oS3lHmoeoCY3OI0nHQFaOumR7Ko4wfuFjOaS0xTcW3ELeyxB7DIJUt3dSNAoaUlL16vSNfdD1oslr0ydGV0x7vROL3p+11MNgAxGn7BUptut6tv2YHFMXOtiT4+K6WgzEekj3zBSXM4kk6rL6EL1GplKXnKUn6hzHihjjUEGW1txTL7tohKN9HBFsxpsatTkFBLbE8v1G9IFuKcJTXlNquJtedGkDvPqoaVgahmOz8Uvmkm9DOHyj9yA7C0LyrRRtsjYG61tbYMCmY7ilHJIZUfJ2zRwgR6pB0kxLIAwe08x4Dif2TbEr5tJhe4xHv7gOapGHvdc3bS7Ul0+AGwSuSdaHuPi8nb6Og9HcMLWnvyn4pvjNDMPJF2duAYGwDR6BYxM6JzHqKE89OTRTLhhEIas9HYs2HJZcO2T96M6Ed0Q3G6ilSVjJHgo1PkPQhaDb4aStcPfuPAjy+ipLrVpQ1hVh4U8lesWjvGy8YHedmJSzpthYq0nQNYzjy0PuhaYVWykjvTm7eHMneN/DZ3uWZOPlFocwT8ZJnFGOLXSNCD6EK5YFjwqANdo/j394SPpThRo1zp2XahKadQgggwRyWfCbgzXy4lkR1IajRRmQkOAdIM8Ndo4e/vHyVio3Gs6HnOoPyTsZKSszJQcXTB30Gv3WtPBATBOnP5hMjQa4SzQ/pO/wDtPH4rDWIik0CcE+xe/o0QJBB9yCvsEqFuxAG6tlu0ogUHeXr7kXytU0CeNp2mc/pYLkiMxJ30MAfumlra6eyORPiP4KuP3Iu0gd/DgibPBBI0257fQRMclFFMkZz7ZUG4U47cuGusExz4H0WbjCXAey5o3k6kCJHIHx0XSrfCWjU6z4fuN0TXwqmWxA1nu5yPgiPOgS48vk467DDGx+PP0S+7s9Y1jmutXeBsA5nmeOpKr9zgQLtgUOUlJBIwnF9lDpYfDuy4uHgmdLC80R71ZG4CBsI8FJ/Tg0ShXS0XcJSdtiWlgrRvr7vVTvgaAeiJqg8PVDPby8zx/hBlOw8MaRHJO6xXuGsbLiANBr6eqhxHEKduzNUMcgNXOPID91RrvGH3FZpdo0GWtGw+Z70vPJQ3jw+W/Yz0ixY1ncQGkwPOJPemPQOyLq4dEx9fsq3WdLj4rpnQDD8lB9U/pgeJ7ISyuUjQilFfsW6ydMnmZQuIPlT23Zb5IG5MlbCWqMCT22VvFzDvFKq7k2x6p+Jl/SAPPc/FJniSj3oWxojfuvSsVj2j9dyjldezSgqWhq8yl7dHI0uQF0IKa5S0pCGJew6ta2oPkrDaV5EHiFUbKtMjwKe2NdZku7Lw06IukeDfeLZ0f4lEx4t3aRz00XMskOg6awV18XXVubUiR7Lxzafkqh096L9U7r6etN8GRyOx/ZZ+aFOzc4+TzgVDVpPp5/QVjwTpNEMq+T//AH+aQ0u2HjjAd4lu/uJPksOYW+RjX3/D3oMZOPQWUFNbOmU37Hn6fyjaV8PzCfcfVVKniVRtTsQWZGkh3s6aaeibWeLUqwggsdy4eRTcciM+WKS9i0W1ekfZflPJ40/uHyTGh4B3e0h3npqqp9zO7TI7ltRFQeX0EVTA+Berd7dJ08dPimNBjeYVGoXlQbyY+uIKbUL88z6fIj4IidlPEs+bbj4LeqSRyjVIW3JjUNPkR+xWDeO4R7//AFXHeLGdZgjUhAV3sA+SAr3ro4+h+aVXV3UnQELnKkT4DStc8oHedI8kpvMRaObj6N+ZQT6b3HUlC3JYz2jJ/SNSfqEGWQJGF6QR94Lz9AJTjfSVlFpyQ5/CfZHzSjGMYq1D1VLsbnKN4AJ1P7d6Fxpgcx0aZQ10ADQOIHilJZb6HYcdLcgDEi+rRZWcczsz2u9Zbp6j0QE5A0jdzT8SP2TB1wG2oaRJc4kfNAUqeYjyaB4/RKExqq6J8Lw41XtbzcJ8AP5967ALVtGlTpDcw537JD0BwAFzq7h2GkkeA+abVLzrazn8OHgmMEd2A5MvDHXyH9Zog2GX937cT6SpKj9EFXqltJ7hvGUf7tD7iVpowpaK5f1sz3O/USUHRGqkvzBhD9ZARE9lYRbRC46r0rReQ2zVUaVDKVBdM0W8rzytObUo0ZMdOyOwfDvKE2t6kTzCSU9Cm7HbOWVJaLv77Hg7TIPEI3o3XZcU32VeD7XVl3hq2UqtqiDvM1OqHNMGQQRwI2S00mOYZuMrKd0jwN9lcOpmQASWnm06fwVJb27arDzNMkc89MAujvgT/vXUsewpmL2WdsC4pDXx5+BXI8NrOoXDQ8EZXw9p05tdPk4pKUadGrGVq0GYRe+0xw1bTqAHnG37px0ZsQ5jqmYjICSDBAy5p8RoPVKri06qsAAey4scNDLToduYMphg1xltKwaSTIBB4To71zH0VVT7LNNLQzwSnWqasMz3wJnl6eoTJmNPYTmaHAGJHGN1J0TuxQs3vnVzakdx7LGgTzPwWcAw4VKdRxOjnNaOA01n3j3o68l0Al4t1JDWzxymWlzmFoA7RgQPEphRxihzjySH7VaLLXD6NNsGpWIzHchokkDzAR3QzBRc2TauTthozgEgyIB4bEQ7uzHkpWaS00UfHxv3HYxehEZh75WrukNuN3D0VP8AtTabW2oNHZfUqF3INFOHaR/mLde5Wa16OsurWjcUh/iUw907gkaieMOnyCn679kV/TQXuR1uktEkNaJLjDQANTqQB36HRJ73GHkwKZJOgB+QQvTnDmtdSoUjkrU2CvIABzB2Vs+hPvVssLilXtKdZ9MNqZe0BpDm6OnlqCuc5SOWPGvyUyzuH17irRecrm0m1AGiAe1BE8dC3XaZCS4hYvFXM1xb1Lmu1O8zppHAFXC7Y0UaF2wdoNqh0aZqbqj5E93ZcPDvVfw6uLhl0Y1IJA32nL/4oUo72wsZa9KEt3RJe+qBDabGg85ceHofJJzcnqqxJ1f1bfQ5v2TX+ogWtSd3u0HeABKQsOgDpyzJ8SAEF6GYpy7N7KzNRzG84A+vf5J5gmB9dXaxgkZnOMcG7M90+q9g4gOc0S90spN46yC4/t4OXQcBw1thb5nR1jh5l3d4K0INnOSW30jfGK7aFJtvT0P5kvw+npKCe9znlx1JTSgIatHHGjI5GV5JWbXDkLe04Yxp4y8+A0CknM8AcTC1xesIcRygeA0CYQjMp18+Xk+KHLlm8qaqBrl1jGGHRmVkFYlYXD4fmXi5aysStGzIo1eYMphbGQR5hAqShWgjuSWWNM6Q1sKvNF4jTzNB4hKadSCnVJ2ZqS/AZP3PYFi77aoKrdRs8cCPBFfaB0Kbds++WkF0S5vExwPeEqosIMJ3gWLutXa9qk/cHX05FClC9DmHL4fsVChdjPbXDh+ZjKoP5alIgHMORZlP93JH410ZdamrVpjNSqFzTE/hktLqZPcZHmDyVl6U9F21qb61tlIqAFzdpI2I5OHvBPNB9HekrHM6m50Dm9RWa7cET1VQTyOk8NOaXaW0x9t0pLorAu+tsGRIioQRtrJP7t9ytuFPFO0aeTQ4+MyQfVbYf0OLrK9tAB1rHtrUiPziCCB/qDB5gKpYDjR/EoVJaII5gD2SddRw14KfJx2VpTWi7dIrFt6wueMzbekMnEZy5r3HvhrQP95S77P+k7qN6+3gltSkSOQeCRr3EH1ATzonk+7dVIksg675pH7+gQvQjok9jX3j2gAuNITvDTq7wmR4hEtNoX9nf8FT+2nEzUuaFPX8OjPiXuOo56Nb5yrt9nmLEWrLf81Pb/TBMf3x/ckH2sYMHfd64/KSx3eD2ma+Id6pp9ntoRQNXi46TpIaPmqx1MJV40UuvjouMYq1NQztU2g6dlkNG+0kE+at2K3X3a2jUCrTEb6PMfEH/wDKr2MYLkv3ZGAGo4EnxOseatmN2X3l4t2dp+ggHTTj3QqxfZdw6BwWiwpBx0yR4zPzXO7TGeoZWa0dt/4Y5iJkx4FWf7THi1dTtaZ9mmwOJP5t3Hu8O5Ve6wJ9JlEQTWrAuA4gEgM05khx9FE270TCK/sWCzdlE6gHbxVp/oUUqYe2HVPxHf5KcQwAfqeZMdw4I63wtlJtNtQB5aczmt/6tblp/wBNmxPEyAm9ChDjXrnM9x0HAcg0bCBAVYwCSyfHRno5gzKANeqAIHZbyA0a1vMxxWmJ3rqzi52w9kcAPBSVarqpzO2Gw4DwQ9UJuMfEzs+by6IrenJRb3Qo6LYC0uKiYQmyS0fBc7kNPEoK+1Hv+Ska7SPND31aGOPcrWDa0VG7qdqO9ZhDtdmeTyRC6PyaGONI8vLyxKuEDJXlqFLRpFxAaJJMADUk8o4p2zMars0hY2cuiYH0Rp0mzWpirVP5SewzuP6nc+A270D0s6PsY3PTphkakNnL5TtwVMkPNCf6yHn4FWYNPD4Jnh9adOX/AAlDHwibCtB81mPTsdhbVDitT1BRtu0EZTsULTMhEWpV6LxYVY3NS1fG7Dz1aeU9++ql6Q9FKN8w1KXYqAa5d/Bw/MO9FUAHtyu1Heovuz6TpYfCDqPDmqSxpoPjzSg9FcwPpTc2Fyz70HOYG9XmGstkEa8YIOh5qz07e2p3jbpoa62ug5j9BDTUHaBHDn68lvVvqdUEVmAnaQPi1Jb/AKMZmu+71In8vD+1LuLWux2M4T2nRHjfRerZXWajUIpEy0ydBxHkurdE8Yo17ZtOWzlgtnXfX5+a4feVsRot6svL2cjqB4ByRNv69MzleD3fwg3T6DSx+SWy/wD2hirRqOovDXUnwWOGkiZBAGmYbGFjBcWc9rKRihQp6k7kxE5f83wlUe96XXFVgZUNRzBENI2I4oX+rViIh4G2nZ05Kje7CpVCmXXpPifWVx92bBzAN0zPOgE85ke9WzBq9DCqBqXD89zVGrWnM4cgdezruSuQUW1926TxcZPuU7cLqOP4jnHu2Cm3dorJRqmxnUxOlUuHXNwetIdmbSbu5wOmY7NbptqTyChdf1ris6qYY52gjdjdg1p/Lot7PB/0tgfHzTe3whxIABEcuKvGMpAZZYR6M4fatpAfmfEeHD6CZ29iXmXfXcp7HDAInX3D+Ua8gCAm4Y0kIZMzkwCtA0GwQbgiqzt0LKLQBsw98BA1nqe4qIEPly7oowlh+CXY6Tkgbk+qPzwg+sD6sfpHvRIx8nQKUvFWVptsWaEQeM6arKtlzhrao10PAquXdi6m6CP58EeeF4/2GOPzI5tPTIIWsrJXkIesMptLjAEldO6H9E/u7BVqD8Zw7I/7YPEf5vh70B0C6KaitUGv5AeHefdCvdxWawd//CZk9+KPP58yaaXRpbWbW6/Hn+6HxUscxzTEEEHwIhLsVx0U2yT5LnnSH7QCJDTJVpJQ9eRiOKE8z8MURNcP7ThyJC9a14dCR22IFzyXHUow1uKyZTUncT0X0Xj0W60r6BMWHiFVbLEJjmE9s7uYRItNAmWCzrSmrYIhV2k+Cm9rcSFejmz1SzbOs68Rv/Kj+4GJb2o/TuPEcEWXrWNdNPiucUyyyA5bUA3O2zgClF7QcTJYCO5oA7phWujXJETPjr791N1QIhzAfMjzVHiReOaihPwbOJ6sR3CAFozo+Xagat4R/Kv7aDBs0jwJ9FkW9Mukh3rA81T6EQn6hlMZ0ecCOE6fFHWnR4yNJOu6s5Y0HRsHvM+5RXD9Pr4BXWJIE8tiv+ntaRmggHUN024T3rLY2AAHIfWq2quULXIlUUcifNog7iqtqlxHFLrivOyhkIir1JKie/RbEQg69eFHR1kdzWQjK8KGrXk93xQtSuqdlZP4DX19CgcKufxXILFMVytgblKcPxIsfJ2O6ss0ceRWFjxpZMbZ0m2cir3DG1WQd+BSjDLsOA10T+gZH1qt6NTX4PM5/LFO1pooeIWDqbiCg8yvmK2TajdtVUqmFuBKQzYfCWjd4nOWSHq7R3Bty2kzK0+yOECfkqpj/SplMEzqknSXpmGggH0XOb/Ealw7SYXZc0MHW5CXG4OTk7lqIfj/AEufWJAOiSUbN79Y8zoEwtsPa3U9o9+w8kaCs6UJ5X5ZGelxxhhj440Kxg5/UPQrdtNzPa196YZliVP0Yro6Um+wOjWIKeWF93pPWtZ1boeXDyWlKsWnXRDqUGL5cfkrRfbO8lM6FxHgqXYYgE8tr5Hi0xFutMsouZ4rZtdIG3R4a/XAo6hdzxVibHdCtH1yTGlW07/55pJRqhMKFRESKWRdIMZ+70jUgGOHoPiVJhGLGtRbVNMsDgSBmBMAkDSBAJBhC9ILM16XVtBcTBAHGCDCkwlot7em6rRr1HVKooZaXZ6kNDQ1zgQdTJgHQx5qiz40n71ofjwcsoJ1Vh1C7D25hzIMjihrqtrqp7TGXU316FSoH0Wte2m3KNKgf7TXDYHtHX9UckqurjdWp+6oWyx8GkmQVbhaCshKtRRurfRVCrCqtT/hDudCiNxoh7m6A1JXUVckjavWhJry7zaDZR3d/mngB7/BK7i600QpMuk5dE1xcpbVqOcdDpzWwBO/p81soUW9sdxYVHsEfYzu4yhK1o5veOYTVYKieGMhtSaIsGxk0jB9n4K/4XizXtEELnla0B20PuWtrd1KDpEx7ijYORPj6l0Z/M4EOSvKOmdVfUB3QjqQVew7pQHiDumzb5vNbEc2PIrTPNy4uTC6aKCyi+sczzp8fBMadMNEAQvLxWNCCjv3PYP4XRleWsrUvRCDdeWmdeL1BPRvCw9s76rAevAruyKI+rI2KMtMULdCoJWDB3Q3D3iBnjUtMsVvfh3FGUbhVFkt9ko63xIjf5KylXZn5MEo/aWyhfFvE/FMrfFZVUpX4jkmeGXQFRplpgg+hlFcko2Ahbmk0XLDHGrowgueQ0ASCNIIMgR7PooMSoVbdtTqrjI9rS91NrnfiUwBmewjsmM42IKa4lkov663iHv65p5Zi0PYR3OJMcM8Kh9LekNADqQ/I+AzKwENYCNuUQRpK8j9bx5PlBO7/ij6Xjh58RRk0lVb7v8A0QW+IHNIkwHExroBLvnKndioIEcQD9Fc9xiq4uaBOjDt3udKuHRrDK92GClSqP7LQSGw3Yal57IHiV6fNzotO9VR4zNxGnrbsufQ3BRedcHSMtPsuH5XFwie4gOCrWIg03uad2kg+IMLr/RnARZWxaSC93aqO4SBsDyA4nvK4n0vxVlS6qupulhcSDz5nwmVj8HmvPnnX2+xPK46hijXZDWxKErr3ZcdTohqtcc0O6sth2xPFgvZNWrztsoSVp1i9nUqKQ9HGomZWQVpKzmUhTbMtTqvSvLjjELOUHf3rBWQuIBallGrDHd8ivDE6g05eKKCzKC8f/F0S6f3KyUuWOsUBqLTrEeypOaixnUBesZ1BJPmXsyhzr3WKDiYOWQ9QdYvCopOCcyyCoA9bh66ziUFZzKLMvdYpshqxhY0nVHtY3dxAHmYV3suhoaRnqTwOUfAlU/oteBldjjs1zSfAOEnfgJPkunXbuS85/leZlw5FGGlR6H/AA/+N4+aLnNW7/oKr27C9lJgDW1abmAySesyZdT3mD5rmOJWdv1lWpUzPqve4hpMNaTzG8jbUxpx2TrGOmDqFQNYQSHNcdjBaZ7J5/JMLy3o3zTXoNa8u1qUZAex/wCYsOh1I4b8NTCWWOcPHK06l3X/AL3G558MMkuO6ddPtWVLDcJpvIdUbmyiBJhvEkkDfdXfDPtQq2dHqhToups/wwXvDgIAgNAIDdJ4bqiPuerBAOkkRx0J0OxB56JLfXuYngvWZsGDJhUGjycpZPqt/wCi49JvtRurtpY4tp0zuykC0O/1EkkjumO5U2pckoQ1FqXpfFhx4VWNUS05O5bJzUWpqKHMsSilqJsy8KqhJXpXHE4qLYVELmWc66zmgvOsyhA9biopK0EyvSoRVW4qLjiReWoK8pJN7a0Y4CazGE7h06akaQDOgB81J/TG8biiJEgy4g6kEbaHTjzSs7fXcsBB3fYSl8DB9o0HStSOm4Lo3Ij2Z71j7q3SatOJA7MkxziBoPFArI2VqfyRr4GbMOZxuKI0H69zz7K0p2LCY6+mNJk5o3cCDxnsgjTZw2QD1oup/JOvgPfZDMR11IgcQTB0B00njHkVtRs2kwa1MDnqRuBroOfuKX8/rks/XwVXfydr4GNa0Y1pIrU3nsw1kkmZncCI0QoqqJ+6wphZVpExrrQ1VEV4q1kUE290WGRuPrzT6l04rtZla4QBAlocQNoDjrpwknZVmmtmoObDjyV5qw+LkZMF/TdEla5LiSTqVtRvHN2JHgY+CGcso1KqAvbtkr65O5URctVgqTqN8ywSsFYK5kmcy8StSsFQTRklelYWQu9zg6hYNcNa1NpLQe1MCSQQTzEDYHdTDCqcf/Jozyh+2vdvpt3hLQvKtO+ydfAzdg7R/wDYoRrsXHY8gPNRPsGgE9dS0nQFxJidoHGOPNAn69yyfr3Lqfydr4C/uY/7tLyJn4KSnaNjWqwGfKJiZ374jZABbDbzU0/krr4GgsGz/j0Y5y7XwGWfrzQZd3qILRWjZG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25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14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Exemples de poissons aux abricots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Pocher au court-bouillon</a:t>
            </a:r>
          </a:p>
          <a:p>
            <a:pPr lvl="1"/>
            <a:r>
              <a:rPr lang="fr-FR" altLang="fr-FR" b="1" dirty="0" smtClean="0"/>
              <a:t>Darne de saumon pochée aux abricots</a:t>
            </a:r>
          </a:p>
          <a:p>
            <a:r>
              <a:rPr lang="fr-FR" altLang="fr-FR" b="1" dirty="0" smtClean="0"/>
              <a:t>Cuire à la vapeur…</a:t>
            </a: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 smtClean="0"/>
              <a:t>Sauter (meunière, à l’œuf, pané)…</a:t>
            </a: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 smtClean="0"/>
              <a:t>Frire…</a:t>
            </a: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 smtClean="0"/>
              <a:t>Griller…</a:t>
            </a: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 smtClean="0"/>
              <a:t>Cuire au four…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pPr lvl="1"/>
            <a:r>
              <a:rPr lang="fr-FR" altLang="fr-FR" b="1" dirty="0" smtClean="0"/>
              <a:t>Le tout accompagné d’un chutney aux abricots</a:t>
            </a:r>
          </a:p>
        </p:txBody>
      </p:sp>
    </p:spTree>
    <p:extLst>
      <p:ext uri="{BB962C8B-B14F-4D97-AF65-F5344CB8AC3E}">
        <p14:creationId xmlns:p14="http://schemas.microsoft.com/office/powerpoint/2010/main" val="8940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5040560" cy="58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15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Qu’est-ce qu’un chutney ?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Condiment aigre-doux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Fait de fruit et/ou légumes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Cuit dans du vinaigre et du sucre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Avec des épices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Consistance de confiture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Certains sont réduits en purée…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D’autres gardent leurs morceaux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Tradition culinaire indienne (</a:t>
            </a:r>
            <a:r>
              <a:rPr lang="fr-FR" altLang="fr-FR" b="1" i="1" dirty="0" err="1" smtClean="0"/>
              <a:t>chatni</a:t>
            </a:r>
            <a:r>
              <a:rPr lang="fr-FR" altLang="fr-FR" b="1" dirty="0" smtClean="0"/>
              <a:t>, « épices fortes »)</a:t>
            </a:r>
          </a:p>
          <a:p>
            <a:pPr marL="0" indent="0">
              <a:buNone/>
            </a:pPr>
            <a:endParaRPr lang="fr-FR" altLang="fr-FR" sz="500" b="1" dirty="0" smtClean="0"/>
          </a:p>
          <a:p>
            <a:r>
              <a:rPr lang="fr-FR" altLang="fr-FR" b="1" dirty="0" smtClean="0"/>
              <a:t>Est en réalité une spécialité britannique (époque coloniale)</a:t>
            </a:r>
          </a:p>
        </p:txBody>
      </p:sp>
    </p:spTree>
    <p:extLst>
      <p:ext uri="{BB962C8B-B14F-4D97-AF65-F5344CB8AC3E}">
        <p14:creationId xmlns:p14="http://schemas.microsoft.com/office/powerpoint/2010/main" val="25347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1"/>
            <a:ext cx="595148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16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En plat principal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Viande et/ou poisson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Sauce adaptée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Féculent (met de pommes de terre, riz ou pâtes)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Deux légumes</a:t>
            </a:r>
          </a:p>
        </p:txBody>
      </p:sp>
    </p:spTree>
    <p:extLst>
      <p:ext uri="{BB962C8B-B14F-4D97-AF65-F5344CB8AC3E}">
        <p14:creationId xmlns:p14="http://schemas.microsoft.com/office/powerpoint/2010/main" val="10977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17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En plat principal: exemple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Rôti de cou de porc farci </a:t>
            </a:r>
            <a:r>
              <a:rPr lang="fr-FR" altLang="fr-FR" b="1" dirty="0">
                <a:solidFill>
                  <a:srgbClr val="FFC000"/>
                </a:solidFill>
              </a:rPr>
              <a:t>aux </a:t>
            </a:r>
            <a:r>
              <a:rPr lang="fr-FR" altLang="fr-FR" b="1" dirty="0" err="1">
                <a:solidFill>
                  <a:srgbClr val="FFC000"/>
                </a:solidFill>
              </a:rPr>
              <a:t>Luizet</a:t>
            </a:r>
            <a:r>
              <a:rPr lang="fr-FR" altLang="fr-FR" b="1" dirty="0">
                <a:solidFill>
                  <a:srgbClr val="FFC000"/>
                </a:solidFill>
              </a:rPr>
              <a:t> </a:t>
            </a:r>
            <a:r>
              <a:rPr lang="fr-FR" altLang="fr-FR" b="1" dirty="0" smtClean="0">
                <a:solidFill>
                  <a:srgbClr val="FFC000"/>
                </a:solidFill>
              </a:rPr>
              <a:t>marinés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Sauce </a:t>
            </a:r>
            <a:r>
              <a:rPr lang="fr-FR" altLang="fr-FR" b="1" dirty="0">
                <a:solidFill>
                  <a:srgbClr val="FFC000"/>
                </a:solidFill>
              </a:rPr>
              <a:t>à l’</a:t>
            </a:r>
            <a:r>
              <a:rPr lang="fr-FR" altLang="fr-FR" b="1" dirty="0" err="1">
                <a:solidFill>
                  <a:srgbClr val="FFC000"/>
                </a:solidFill>
              </a:rPr>
              <a:t>Orangered</a:t>
            </a:r>
            <a:r>
              <a:rPr lang="fr-FR" altLang="fr-FR" b="1" dirty="0">
                <a:solidFill>
                  <a:srgbClr val="FFC000"/>
                </a:solidFill>
              </a:rPr>
              <a:t> </a:t>
            </a:r>
            <a:r>
              <a:rPr lang="fr-FR" altLang="fr-FR" b="1" dirty="0" smtClean="0"/>
              <a:t>aigre-douce</a:t>
            </a:r>
          </a:p>
          <a:p>
            <a:pPr lvl="1"/>
            <a:r>
              <a:rPr lang="fr-FR" altLang="fr-FR" b="1" dirty="0" smtClean="0"/>
              <a:t>Déglaçage au vin rouge, réduction d’abricots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Gratin de pommes de terre </a:t>
            </a:r>
            <a:r>
              <a:rPr lang="fr-FR" altLang="fr-FR" b="1" dirty="0">
                <a:solidFill>
                  <a:srgbClr val="FFC000"/>
                </a:solidFill>
              </a:rPr>
              <a:t>aux </a:t>
            </a:r>
            <a:r>
              <a:rPr lang="fr-FR" altLang="fr-FR" b="1" dirty="0" err="1">
                <a:solidFill>
                  <a:srgbClr val="FFC000"/>
                </a:solidFill>
              </a:rPr>
              <a:t>Harogem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Endives braisées </a:t>
            </a:r>
            <a:r>
              <a:rPr lang="fr-FR" altLang="fr-FR" b="1" dirty="0">
                <a:solidFill>
                  <a:srgbClr val="FFC000"/>
                </a:solidFill>
              </a:rPr>
              <a:t>aux Julia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r>
              <a:rPr lang="fr-FR" altLang="fr-FR" b="1" dirty="0" smtClean="0"/>
              <a:t>Carottes étuvées </a:t>
            </a:r>
            <a:r>
              <a:rPr lang="fr-FR" altLang="fr-FR" b="1" dirty="0">
                <a:solidFill>
                  <a:srgbClr val="FFC000"/>
                </a:solidFill>
              </a:rPr>
              <a:t>au jus de Bergeron</a:t>
            </a:r>
            <a:endParaRPr lang="fr-FR" altLang="fr-FR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75395"/>
            <a:ext cx="5256583" cy="447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18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Entremets et desserts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Utilisation à tort de « dessert » pour « entremets ».</a:t>
            </a:r>
          </a:p>
          <a:p>
            <a:r>
              <a:rPr lang="fr-FR" altLang="fr-FR" b="1" dirty="0" smtClean="0"/>
              <a:t>Un entremets couronne un bon repas !</a:t>
            </a:r>
          </a:p>
          <a:p>
            <a:r>
              <a:rPr lang="fr-FR" altLang="fr-FR" b="1" dirty="0" smtClean="0"/>
              <a:t>Font partie des desserts:</a:t>
            </a:r>
          </a:p>
          <a:p>
            <a:pPr lvl="1"/>
            <a:r>
              <a:rPr lang="fr-FR" altLang="fr-FR" b="1" dirty="0" smtClean="0"/>
              <a:t>Fromages</a:t>
            </a:r>
          </a:p>
          <a:p>
            <a:pPr lvl="1"/>
            <a:r>
              <a:rPr lang="fr-FR" altLang="fr-FR" b="1" dirty="0" smtClean="0"/>
              <a:t>Fruits</a:t>
            </a:r>
          </a:p>
          <a:p>
            <a:pPr lvl="1"/>
            <a:r>
              <a:rPr lang="fr-FR" altLang="fr-FR" b="1" dirty="0" smtClean="0"/>
              <a:t>Petits fours</a:t>
            </a:r>
          </a:p>
          <a:p>
            <a:pPr lvl="1"/>
            <a:r>
              <a:rPr lang="fr-FR" altLang="fr-FR" b="1" dirty="0" smtClean="0"/>
              <a:t>Tourtes, </a:t>
            </a:r>
            <a:r>
              <a:rPr lang="fr-FR" altLang="fr-FR" b="1" dirty="0"/>
              <a:t>t</a:t>
            </a:r>
            <a:r>
              <a:rPr lang="fr-FR" altLang="fr-FR" b="1" dirty="0" smtClean="0"/>
              <a:t>artes</a:t>
            </a:r>
          </a:p>
          <a:p>
            <a:pPr lvl="1"/>
            <a:r>
              <a:rPr lang="fr-FR" altLang="fr-FR" b="1" dirty="0" smtClean="0"/>
              <a:t>Cakes </a:t>
            </a:r>
          </a:p>
          <a:p>
            <a:r>
              <a:rPr lang="fr-FR" altLang="fr-FR" b="1" dirty="0" smtClean="0"/>
              <a:t>Les desserts ont pour base:</a:t>
            </a:r>
          </a:p>
          <a:p>
            <a:pPr lvl="1"/>
            <a:r>
              <a:rPr lang="fr-FR" altLang="fr-FR" b="1" dirty="0" smtClean="0"/>
              <a:t>Des pâtes et des masses</a:t>
            </a:r>
          </a:p>
          <a:p>
            <a:pPr lvl="1"/>
            <a:r>
              <a:rPr lang="fr-FR" altLang="fr-FR" b="1" dirty="0" smtClean="0"/>
              <a:t>Des crèmes</a:t>
            </a:r>
          </a:p>
          <a:p>
            <a:pPr lvl="1"/>
            <a:r>
              <a:rPr lang="fr-FR" altLang="fr-FR" b="1" dirty="0" smtClean="0"/>
              <a:t>Des sauces et des glaçures</a:t>
            </a:r>
          </a:p>
          <a:p>
            <a:pPr lvl="1"/>
            <a:r>
              <a:rPr lang="fr-FR" altLang="fr-FR" b="1" dirty="0" smtClean="0"/>
              <a:t>Des appareils à biscuits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19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Classification des entremets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Entremets chauds</a:t>
            </a:r>
          </a:p>
          <a:p>
            <a:endParaRPr lang="fr-FR" altLang="fr-FR" b="1" dirty="0"/>
          </a:p>
          <a:p>
            <a:endParaRPr lang="fr-FR" altLang="fr-FR" b="1" dirty="0" smtClean="0"/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Entremets froids</a:t>
            </a:r>
          </a:p>
          <a:p>
            <a:endParaRPr lang="fr-FR" altLang="fr-FR" b="1" dirty="0"/>
          </a:p>
          <a:p>
            <a:endParaRPr lang="fr-FR" altLang="fr-FR" b="1" dirty="0" smtClean="0"/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Entremets glacés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1585751" cy="150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19" y="4866903"/>
            <a:ext cx="2317799" cy="15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8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dirty="0" smtClean="0"/>
              <a:t>Nom de la diapositive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Table des matières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3200" b="1" dirty="0" smtClean="0"/>
              <a:t>Valeurs nutritives</a:t>
            </a:r>
          </a:p>
          <a:p>
            <a:pPr marL="0" indent="0">
              <a:buNone/>
            </a:pPr>
            <a:endParaRPr lang="fr-FR" altLang="fr-FR" sz="2000" b="1" dirty="0" smtClean="0"/>
          </a:p>
          <a:p>
            <a:r>
              <a:rPr lang="fr-FR" altLang="fr-FR" sz="3200" b="1" dirty="0" smtClean="0"/>
              <a:t>Ordonnance des menus avec exemples</a:t>
            </a:r>
          </a:p>
          <a:p>
            <a:pPr marL="0" indent="0">
              <a:buNone/>
            </a:pPr>
            <a:endParaRPr lang="fr-FR" altLang="fr-FR" sz="2000" b="1" dirty="0" smtClean="0"/>
          </a:p>
          <a:p>
            <a:r>
              <a:rPr lang="fr-FR" altLang="fr-FR" sz="3200" b="1" dirty="0" smtClean="0"/>
              <a:t>Un menu de démonstration</a:t>
            </a:r>
          </a:p>
          <a:p>
            <a:pPr marL="0" indent="0">
              <a:buNone/>
            </a:pPr>
            <a:endParaRPr lang="fr-FR" altLang="fr-FR" sz="2000" b="1" dirty="0" smtClean="0"/>
          </a:p>
          <a:p>
            <a:r>
              <a:rPr lang="fr-FR" altLang="fr-FR" sz="3200" b="1" dirty="0" smtClean="0"/>
              <a:t>Méthode de conservation des abricots</a:t>
            </a:r>
          </a:p>
          <a:p>
            <a:pPr marL="0" indent="0">
              <a:buNone/>
            </a:pPr>
            <a:endParaRPr lang="fr-FR" altLang="fr-FR" sz="2000" b="1" dirty="0" smtClean="0"/>
          </a:p>
          <a:p>
            <a:r>
              <a:rPr lang="fr-FR" altLang="fr-FR" sz="3200" b="1" dirty="0" smtClean="0"/>
              <a:t>Explication des gammes de produits</a:t>
            </a:r>
            <a:endParaRPr lang="fr-FR" altLang="fr-F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2484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656364"/>
            <a:ext cx="3869687" cy="292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20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Entremets chauds: exemples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Entremets chauds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pPr lvl="1"/>
            <a:r>
              <a:rPr lang="fr-FR" altLang="fr-FR" b="1" dirty="0" smtClean="0"/>
              <a:t>Soufflés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Pouding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Savarin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Omelette sucrée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Crêpes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Beignets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Rissoles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Strudel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</p:txBody>
      </p:sp>
    </p:spTree>
    <p:extLst>
      <p:ext uri="{BB962C8B-B14F-4D97-AF65-F5344CB8AC3E}">
        <p14:creationId xmlns:p14="http://schemas.microsoft.com/office/powerpoint/2010/main" val="42556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21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Entremets froids: exemples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Entremets froids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pPr lvl="1"/>
            <a:r>
              <a:rPr lang="fr-FR" altLang="fr-FR" b="1" dirty="0" smtClean="0"/>
              <a:t>Crème renversée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Charlotte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Profiteroles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Meringues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err="1" smtClean="0"/>
              <a:t>Flamri</a:t>
            </a:r>
            <a:r>
              <a:rPr lang="fr-FR" altLang="fr-FR" b="1" dirty="0" smtClean="0"/>
              <a:t>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>
                <a:solidFill>
                  <a:srgbClr val="FFC000"/>
                </a:solidFill>
              </a:rPr>
              <a:t>Abricots </a:t>
            </a:r>
            <a:r>
              <a:rPr lang="fr-FR" altLang="fr-FR" b="1" dirty="0" smtClean="0"/>
              <a:t>au porto</a:t>
            </a:r>
          </a:p>
          <a:p>
            <a:pPr lvl="1"/>
            <a:r>
              <a:rPr lang="fr-FR" altLang="fr-FR" b="1" dirty="0" smtClean="0"/>
              <a:t>Mousse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Mousse de séré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endParaRPr lang="fr-FR" altLang="fr-FR" b="1" dirty="0" smtClean="0">
              <a:solidFill>
                <a:srgbClr val="FFC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10" y="1873155"/>
            <a:ext cx="2843989" cy="27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6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22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Entremets glacés: exemples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Entremets glacés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pPr lvl="1"/>
            <a:r>
              <a:rPr lang="fr-FR" altLang="fr-FR" b="1" dirty="0" smtClean="0"/>
              <a:t>Glace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Sorbet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Soufflé glacé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Parfait glacé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Mousse glacée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  <a:p>
            <a:pPr lvl="1"/>
            <a:r>
              <a:rPr lang="fr-FR" altLang="fr-FR" b="1" dirty="0" smtClean="0"/>
              <a:t>Vacherin glacé </a:t>
            </a:r>
            <a:r>
              <a:rPr lang="fr-FR" altLang="fr-FR" b="1" dirty="0" smtClean="0">
                <a:solidFill>
                  <a:srgbClr val="FFC000"/>
                </a:solidFill>
              </a:rPr>
              <a:t>aux abricots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1380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23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Et pour finir…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Le café arrosé à l’abricotine !</a:t>
            </a:r>
          </a:p>
          <a:p>
            <a:endParaRPr lang="fr-FR" altLang="fr-FR" b="1" dirty="0"/>
          </a:p>
          <a:p>
            <a:endParaRPr lang="fr-FR" altLang="fr-FR" b="1" dirty="0" smtClean="0"/>
          </a:p>
          <a:p>
            <a:endParaRPr lang="fr-FR" altLang="fr-FR" b="1" dirty="0" smtClean="0"/>
          </a:p>
          <a:p>
            <a:pPr marL="0" indent="0">
              <a:buNone/>
            </a:pPr>
            <a:r>
              <a:rPr lang="fr-FR" altLang="fr-FR" b="1" dirty="0" smtClean="0"/>
              <a:t>				</a:t>
            </a:r>
            <a:r>
              <a:rPr lang="fr-FR" altLang="fr-FR" sz="5400" b="1" dirty="0" smtClean="0"/>
              <a:t>+</a:t>
            </a:r>
            <a:endParaRPr lang="fr-FR" altLang="fr-FR" sz="5400" b="1" dirty="0"/>
          </a:p>
          <a:p>
            <a:pPr marL="0" indent="0">
              <a:buNone/>
            </a:pPr>
            <a:endParaRPr lang="fr-FR" altLang="fr-FR" b="1" dirty="0" smtClean="0"/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Et le petit chocolat aux abricots secs…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58321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1705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9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24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HEUREUX !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Terrine de bœuf d’Hérens </a:t>
            </a:r>
            <a:r>
              <a:rPr lang="fr-FR" altLang="fr-FR" b="1" dirty="0" smtClean="0">
                <a:solidFill>
                  <a:srgbClr val="FFC000"/>
                </a:solidFill>
              </a:rPr>
              <a:t>à l’Orange Rubis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 smtClean="0"/>
              <a:t>Soupe froide </a:t>
            </a:r>
            <a:r>
              <a:rPr lang="fr-FR" altLang="fr-FR" b="1" dirty="0" smtClean="0">
                <a:solidFill>
                  <a:srgbClr val="FFC000"/>
                </a:solidFill>
              </a:rPr>
              <a:t>aux </a:t>
            </a:r>
            <a:r>
              <a:rPr lang="fr-FR" altLang="fr-FR" b="1" dirty="0" err="1" smtClean="0">
                <a:solidFill>
                  <a:srgbClr val="FFC000"/>
                </a:solidFill>
              </a:rPr>
              <a:t>Sunny</a:t>
            </a:r>
            <a:r>
              <a:rPr lang="fr-FR" altLang="fr-FR" b="1" dirty="0" smtClean="0">
                <a:solidFill>
                  <a:srgbClr val="FFC000"/>
                </a:solidFill>
              </a:rPr>
              <a:t> Cot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 smtClean="0"/>
              <a:t>Petite quiche valaisanne </a:t>
            </a:r>
            <a:r>
              <a:rPr lang="fr-FR" altLang="fr-FR" b="1" dirty="0" smtClean="0">
                <a:solidFill>
                  <a:srgbClr val="FFC000"/>
                </a:solidFill>
              </a:rPr>
              <a:t>aux </a:t>
            </a:r>
            <a:r>
              <a:rPr lang="fr-FR" altLang="fr-FR" b="1" dirty="0" err="1" smtClean="0">
                <a:solidFill>
                  <a:srgbClr val="FFC000"/>
                </a:solidFill>
              </a:rPr>
              <a:t>Bergarouge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/>
              <a:t>Rôti de cou de porc farci </a:t>
            </a:r>
            <a:r>
              <a:rPr lang="fr-FR" altLang="fr-FR" b="1" dirty="0">
                <a:solidFill>
                  <a:srgbClr val="FFC000"/>
                </a:solidFill>
              </a:rPr>
              <a:t>aux </a:t>
            </a:r>
            <a:r>
              <a:rPr lang="fr-FR" altLang="fr-FR" b="1" dirty="0" err="1" smtClean="0">
                <a:solidFill>
                  <a:srgbClr val="FFC000"/>
                </a:solidFill>
              </a:rPr>
              <a:t>Luizet</a:t>
            </a:r>
            <a:r>
              <a:rPr lang="fr-FR" altLang="fr-FR" b="1" dirty="0" smtClean="0">
                <a:solidFill>
                  <a:srgbClr val="FFC000"/>
                </a:solidFill>
              </a:rPr>
              <a:t> </a:t>
            </a:r>
            <a:r>
              <a:rPr lang="fr-FR" altLang="fr-FR" b="1" dirty="0" smtClean="0"/>
              <a:t>marinés</a:t>
            </a:r>
            <a:endParaRPr lang="fr-FR" altLang="fr-FR" b="1" dirty="0"/>
          </a:p>
          <a:p>
            <a:r>
              <a:rPr lang="fr-FR" altLang="fr-FR" b="1" dirty="0"/>
              <a:t>Sauce </a:t>
            </a:r>
            <a:r>
              <a:rPr lang="fr-FR" altLang="fr-FR" b="1" dirty="0" smtClean="0">
                <a:solidFill>
                  <a:srgbClr val="FFC000"/>
                </a:solidFill>
              </a:rPr>
              <a:t>à l’</a:t>
            </a:r>
            <a:r>
              <a:rPr lang="fr-FR" altLang="fr-FR" b="1" dirty="0" err="1" smtClean="0">
                <a:solidFill>
                  <a:srgbClr val="FFC000"/>
                </a:solidFill>
              </a:rPr>
              <a:t>Orangered</a:t>
            </a:r>
            <a:r>
              <a:rPr lang="fr-FR" altLang="fr-FR" b="1" dirty="0" smtClean="0">
                <a:solidFill>
                  <a:srgbClr val="FFC000"/>
                </a:solidFill>
              </a:rPr>
              <a:t> </a:t>
            </a:r>
            <a:r>
              <a:rPr lang="fr-FR" altLang="fr-FR" b="1" dirty="0" smtClean="0"/>
              <a:t>aigre-douce</a:t>
            </a:r>
            <a:endParaRPr lang="fr-FR" altLang="fr-FR" b="1" dirty="0"/>
          </a:p>
          <a:p>
            <a:r>
              <a:rPr lang="fr-FR" altLang="fr-FR" b="1" dirty="0"/>
              <a:t>Gratin de pommes de terre </a:t>
            </a:r>
            <a:r>
              <a:rPr lang="fr-FR" altLang="fr-FR" b="1" dirty="0">
                <a:solidFill>
                  <a:srgbClr val="FFC000"/>
                </a:solidFill>
              </a:rPr>
              <a:t>aux </a:t>
            </a:r>
            <a:r>
              <a:rPr lang="fr-FR" altLang="fr-FR" b="1" dirty="0" err="1" smtClean="0">
                <a:solidFill>
                  <a:srgbClr val="FFC000"/>
                </a:solidFill>
              </a:rPr>
              <a:t>Harogem</a:t>
            </a:r>
            <a:endParaRPr lang="fr-FR" altLang="fr-FR" b="1" dirty="0">
              <a:solidFill>
                <a:srgbClr val="FFC000"/>
              </a:solidFill>
            </a:endParaRPr>
          </a:p>
          <a:p>
            <a:r>
              <a:rPr lang="fr-FR" altLang="fr-FR" b="1" dirty="0"/>
              <a:t>Endives braisées </a:t>
            </a:r>
            <a:r>
              <a:rPr lang="fr-FR" altLang="fr-FR" b="1" dirty="0">
                <a:solidFill>
                  <a:srgbClr val="FFC000"/>
                </a:solidFill>
              </a:rPr>
              <a:t>aux </a:t>
            </a:r>
            <a:r>
              <a:rPr lang="fr-FR" altLang="fr-FR" b="1" dirty="0" smtClean="0">
                <a:solidFill>
                  <a:srgbClr val="FFC000"/>
                </a:solidFill>
              </a:rPr>
              <a:t>Julia</a:t>
            </a:r>
            <a:endParaRPr lang="fr-FR" altLang="fr-FR" b="1" dirty="0">
              <a:solidFill>
                <a:srgbClr val="FFC000"/>
              </a:solidFill>
            </a:endParaRPr>
          </a:p>
          <a:p>
            <a:r>
              <a:rPr lang="fr-FR" altLang="fr-FR" b="1" dirty="0"/>
              <a:t>Carottes étuvées  </a:t>
            </a:r>
            <a:r>
              <a:rPr lang="fr-FR" altLang="fr-FR" b="1" dirty="0">
                <a:solidFill>
                  <a:srgbClr val="FFC000"/>
                </a:solidFill>
              </a:rPr>
              <a:t>au jus </a:t>
            </a:r>
            <a:r>
              <a:rPr lang="fr-FR" altLang="fr-FR" b="1" dirty="0" smtClean="0">
                <a:solidFill>
                  <a:srgbClr val="FFC000"/>
                </a:solidFill>
              </a:rPr>
              <a:t>de Bergeron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altLang="fr-FR" sz="1000" b="1" dirty="0" smtClean="0"/>
          </a:p>
          <a:p>
            <a:r>
              <a:rPr lang="fr-FR" altLang="fr-FR" b="1" dirty="0" smtClean="0"/>
              <a:t>Soufflé glacé </a:t>
            </a:r>
            <a:r>
              <a:rPr lang="fr-FR" altLang="fr-FR" b="1" dirty="0" smtClean="0">
                <a:solidFill>
                  <a:srgbClr val="FFC000"/>
                </a:solidFill>
              </a:rPr>
              <a:t>aux </a:t>
            </a:r>
            <a:r>
              <a:rPr lang="fr-FR" altLang="fr-FR" b="1" dirty="0" err="1" smtClean="0">
                <a:solidFill>
                  <a:srgbClr val="FFC000"/>
                </a:solidFill>
              </a:rPr>
              <a:t>Tardirouge</a:t>
            </a:r>
            <a:endParaRPr lang="fr-FR" altLang="fr-FR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altLang="fr-FR" b="1" dirty="0" smtClean="0"/>
          </a:p>
          <a:p>
            <a:endParaRPr lang="fr-FR" alt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8590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25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Méthode de conservation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Détruire les micro-organismes (bactéries, ferments, moisissures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Détruire ou restreindre les enzymes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Emploi simultané ou à la suite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Procédés physique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b="1" dirty="0" smtClean="0"/>
              <a:t>Procédés chimiques</a:t>
            </a:r>
          </a:p>
        </p:txBody>
      </p:sp>
    </p:spTree>
    <p:extLst>
      <p:ext uri="{BB962C8B-B14F-4D97-AF65-F5344CB8AC3E}">
        <p14:creationId xmlns:p14="http://schemas.microsoft.com/office/powerpoint/2010/main" val="307465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26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Méthode de conservation: procédés physiques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Absorption de chaleur</a:t>
            </a:r>
          </a:p>
          <a:p>
            <a:pPr lvl="1"/>
            <a:r>
              <a:rPr lang="fr-FR" altLang="fr-FR" b="1" dirty="0" smtClean="0"/>
              <a:t>Réfrigération, congélation, surgélation</a:t>
            </a:r>
          </a:p>
          <a:p>
            <a:r>
              <a:rPr lang="fr-FR" altLang="fr-FR" b="1" dirty="0" smtClean="0"/>
              <a:t>Apport de chaleur</a:t>
            </a:r>
          </a:p>
          <a:p>
            <a:pPr lvl="1"/>
            <a:r>
              <a:rPr lang="fr-FR" altLang="fr-FR" b="1" dirty="0" smtClean="0"/>
              <a:t>Pasteurisation, remplissage à chaud, stérilisation</a:t>
            </a:r>
          </a:p>
          <a:p>
            <a:r>
              <a:rPr lang="fr-FR" altLang="fr-FR" b="1" dirty="0" smtClean="0"/>
              <a:t>Évaporation d’eau</a:t>
            </a:r>
          </a:p>
          <a:p>
            <a:pPr lvl="1"/>
            <a:r>
              <a:rPr lang="fr-FR" altLang="fr-FR" b="1" dirty="0" smtClean="0"/>
              <a:t>Séchage (air libre) / </a:t>
            </a:r>
            <a:r>
              <a:rPr lang="fr-FR" altLang="fr-FR" b="1" dirty="0" err="1" smtClean="0"/>
              <a:t>dessication</a:t>
            </a:r>
            <a:r>
              <a:rPr lang="fr-FR" altLang="fr-FR" b="1" dirty="0" smtClean="0"/>
              <a:t> (séchoir)</a:t>
            </a:r>
          </a:p>
          <a:p>
            <a:pPr lvl="1"/>
            <a:r>
              <a:rPr lang="fr-FR" altLang="fr-FR" b="1" dirty="0" smtClean="0"/>
              <a:t>Concentration (jus concentré)</a:t>
            </a:r>
          </a:p>
          <a:p>
            <a:r>
              <a:rPr lang="fr-FR" altLang="fr-FR" b="1" dirty="0" smtClean="0"/>
              <a:t>Absorption d’oxygène</a:t>
            </a:r>
          </a:p>
          <a:p>
            <a:pPr lvl="1"/>
            <a:r>
              <a:rPr lang="fr-FR" altLang="fr-FR" b="1" dirty="0" smtClean="0"/>
              <a:t>Mise sous vide</a:t>
            </a:r>
          </a:p>
          <a:p>
            <a:r>
              <a:rPr lang="fr-FR" altLang="fr-FR" b="1" dirty="0" smtClean="0"/>
              <a:t>Filtrage (filtre de cellulose aux pores fins)</a:t>
            </a:r>
          </a:p>
          <a:p>
            <a:pPr lvl="1"/>
            <a:r>
              <a:rPr lang="fr-FR" altLang="fr-FR" b="1" dirty="0" smtClean="0"/>
              <a:t>Jus d’abricots</a:t>
            </a:r>
          </a:p>
        </p:txBody>
      </p:sp>
    </p:spTree>
    <p:extLst>
      <p:ext uri="{BB962C8B-B14F-4D97-AF65-F5344CB8AC3E}">
        <p14:creationId xmlns:p14="http://schemas.microsoft.com/office/powerpoint/2010/main" val="6699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27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Méthode de conservation: procédés chimiques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Sucrage</a:t>
            </a:r>
          </a:p>
          <a:p>
            <a:pPr lvl="1"/>
            <a:r>
              <a:rPr lang="fr-FR" altLang="fr-FR" b="1" dirty="0" smtClean="0"/>
              <a:t>Diminution teneur en eau (cellules crénelées)</a:t>
            </a:r>
          </a:p>
          <a:p>
            <a:pPr lvl="1"/>
            <a:endParaRPr lang="fr-FR" altLang="fr-FR" b="1" dirty="0"/>
          </a:p>
          <a:p>
            <a:pPr lvl="1"/>
            <a:endParaRPr lang="fr-FR" altLang="fr-FR" b="1" dirty="0" smtClean="0"/>
          </a:p>
          <a:p>
            <a:pPr marL="457200" lvl="1" indent="0">
              <a:buNone/>
            </a:pPr>
            <a:endParaRPr lang="fr-FR" altLang="fr-FR" b="1" dirty="0" smtClean="0"/>
          </a:p>
          <a:p>
            <a:pPr marL="457200" lvl="1" indent="0">
              <a:buNone/>
            </a:pPr>
            <a:endParaRPr lang="fr-FR" altLang="fr-FR" sz="1100" b="1" dirty="0"/>
          </a:p>
          <a:p>
            <a:r>
              <a:rPr lang="fr-FR" altLang="fr-FR" b="1" dirty="0" smtClean="0"/>
              <a:t>Acidification</a:t>
            </a:r>
          </a:p>
          <a:p>
            <a:pPr lvl="1"/>
            <a:r>
              <a:rPr lang="fr-FR" altLang="fr-FR" b="1" dirty="0" smtClean="0"/>
              <a:t>PH &lt; à 5</a:t>
            </a:r>
          </a:p>
          <a:p>
            <a:r>
              <a:rPr lang="fr-FR" altLang="fr-FR" b="1" dirty="0" smtClean="0"/>
              <a:t>Trempage dans l’alcool</a:t>
            </a:r>
          </a:p>
          <a:p>
            <a:pPr lvl="1"/>
            <a:r>
              <a:rPr lang="fr-FR" altLang="fr-FR" b="1" dirty="0" smtClean="0"/>
              <a:t>MO plus viable dans une solution &gt; 15%</a:t>
            </a:r>
          </a:p>
          <a:p>
            <a:r>
              <a:rPr lang="fr-FR" altLang="fr-FR" b="1" dirty="0" smtClean="0"/>
              <a:t>Adjonction d’agents conservateurs</a:t>
            </a:r>
          </a:p>
          <a:p>
            <a:pPr lvl="1"/>
            <a:r>
              <a:rPr lang="fr-FR" altLang="fr-FR" b="1" dirty="0" smtClean="0"/>
              <a:t>Détruisent les membranes cellulaires</a:t>
            </a:r>
          </a:p>
          <a:p>
            <a:pPr lvl="1"/>
            <a:r>
              <a:rPr lang="fr-FR" altLang="fr-FR" b="1" dirty="0" smtClean="0"/>
              <a:t>S’interposent dans leur métabolisme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96228"/>
            <a:ext cx="3279637" cy="171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4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 mot pour terminer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Nom de la diapositive</a:t>
            </a:r>
            <a:endParaRPr lang="fr-CH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BDB9A-9DA8-4E08-81E6-6D985AEE3D67}" type="slidenum">
              <a:rPr lang="fr-CH" altLang="fr-FR" smtClean="0"/>
              <a:pPr/>
              <a:t>28</a:t>
            </a:fld>
            <a:endParaRPr lang="fr-CH" alt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0292"/>
            <a:ext cx="8424862" cy="417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Merci infiniment pour votre attention</a:t>
            </a:r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Nom de la diapositive</a:t>
            </a:r>
            <a:endParaRPr lang="fr-CH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EBDB9A-9DA8-4E08-81E6-6D985AEE3D67}" type="slidenum">
              <a:rPr lang="fr-CH" altLang="fr-FR" smtClean="0"/>
              <a:pPr/>
              <a:t>29</a:t>
            </a:fld>
            <a:endParaRPr lang="fr-CH" alt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r>
              <a:rPr lang="fr-CH" sz="4000" b="1" dirty="0" smtClean="0"/>
              <a:t>Et bonne F(S)OIRÉE !!</a:t>
            </a:r>
            <a:endParaRPr lang="fr-CH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10" y="980728"/>
            <a:ext cx="442551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dirty="0" smtClean="0"/>
              <a:t>Nom de la diapositive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3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Valeurs nutritives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2000" dirty="0" smtClean="0"/>
              <a:t>Teneur élevée en provitamine A</a:t>
            </a:r>
          </a:p>
          <a:p>
            <a:pPr lvl="1"/>
            <a:r>
              <a:rPr lang="fr-FR" altLang="fr-FR" sz="2000" dirty="0" smtClean="0"/>
              <a:t>Carotène, scinde en rétinol (vitamine A)</a:t>
            </a:r>
          </a:p>
          <a:p>
            <a:r>
              <a:rPr lang="fr-FR" altLang="fr-FR" sz="2000" dirty="0" smtClean="0"/>
              <a:t>Riche en potassium</a:t>
            </a:r>
          </a:p>
          <a:p>
            <a:pPr lvl="1"/>
            <a:r>
              <a:rPr lang="fr-FR" altLang="fr-FR" sz="2000" dirty="0" smtClean="0"/>
              <a:t>K, stimulation des cellules nerveuses et muscles</a:t>
            </a:r>
          </a:p>
          <a:p>
            <a:r>
              <a:rPr lang="fr-FR" altLang="fr-FR" sz="2000" dirty="0" smtClean="0"/>
              <a:t>Riche en fer</a:t>
            </a:r>
          </a:p>
          <a:p>
            <a:pPr lvl="1"/>
            <a:r>
              <a:rPr lang="fr-FR" altLang="fr-FR" sz="2000" dirty="0" smtClean="0"/>
              <a:t>FE, composant de l’hémoglobine pour transport oxygène</a:t>
            </a:r>
          </a:p>
          <a:p>
            <a:r>
              <a:rPr lang="fr-FR" altLang="fr-FR" sz="2000" dirty="0" smtClean="0"/>
              <a:t>Riche en riboflavine</a:t>
            </a:r>
          </a:p>
          <a:p>
            <a:pPr lvl="1"/>
            <a:r>
              <a:rPr lang="fr-FR" altLang="fr-FR" sz="2000" dirty="0" smtClean="0"/>
              <a:t>Vitamine B2, transport d’eau, production d’énergie</a:t>
            </a:r>
          </a:p>
          <a:p>
            <a:r>
              <a:rPr lang="fr-FR" altLang="fr-FR" sz="2000" dirty="0" smtClean="0"/>
              <a:t>Source de vitamine C</a:t>
            </a:r>
          </a:p>
          <a:p>
            <a:pPr lvl="1"/>
            <a:r>
              <a:rPr lang="fr-FR" altLang="fr-FR" sz="2000" dirty="0" smtClean="0"/>
              <a:t>Construction tissus conjonctifs, métabolisme du fer</a:t>
            </a:r>
          </a:p>
          <a:p>
            <a:r>
              <a:rPr lang="fr-FR" altLang="fr-FR" sz="2000" dirty="0" smtClean="0"/>
              <a:t>Source de cuivre</a:t>
            </a:r>
          </a:p>
          <a:p>
            <a:pPr lvl="1"/>
            <a:r>
              <a:rPr lang="fr-FR" altLang="fr-FR" sz="2000" dirty="0" smtClean="0"/>
              <a:t>Formation de l’hémoglobine</a:t>
            </a:r>
          </a:p>
          <a:p>
            <a:r>
              <a:rPr lang="fr-FR" altLang="fr-FR" sz="2000" dirty="0" smtClean="0"/>
              <a:t>Source de magnésium</a:t>
            </a:r>
          </a:p>
          <a:p>
            <a:pPr lvl="1"/>
            <a:r>
              <a:rPr lang="fr-FR" altLang="fr-FR" sz="2000" dirty="0" smtClean="0"/>
              <a:t>Stimulation des muscles et des nerfs</a:t>
            </a:r>
          </a:p>
        </p:txBody>
      </p:sp>
    </p:spTree>
    <p:extLst>
      <p:ext uri="{BB962C8B-B14F-4D97-AF65-F5344CB8AC3E}">
        <p14:creationId xmlns:p14="http://schemas.microsoft.com/office/powerpoint/2010/main" val="29532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 smtClean="0"/>
              <a:t>Nom de la diapositive</a:t>
            </a:r>
            <a:endParaRPr lang="fr-CH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4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Valeurs nutritives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altLang="fr-FR" sz="2800" b="1" dirty="0" smtClean="0"/>
          </a:p>
          <a:p>
            <a:pPr marL="0" indent="0">
              <a:buNone/>
            </a:pPr>
            <a:endParaRPr lang="fr-FR" altLang="fr-FR" sz="2800" b="1" dirty="0"/>
          </a:p>
          <a:p>
            <a:pPr marL="0" indent="0" algn="ctr">
              <a:buNone/>
            </a:pPr>
            <a:r>
              <a:rPr lang="fr-FR" altLang="fr-FR" sz="88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???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608512" cy="49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3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5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Ordonnance des menus actuels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2800" b="1" dirty="0" smtClean="0"/>
              <a:t>Hors d’œuvre froid</a:t>
            </a:r>
          </a:p>
          <a:p>
            <a:pPr marL="0" indent="0">
              <a:buNone/>
            </a:pPr>
            <a:endParaRPr lang="fr-FR" altLang="fr-FR" sz="2800" b="1" dirty="0" smtClean="0"/>
          </a:p>
          <a:p>
            <a:r>
              <a:rPr lang="fr-FR" altLang="fr-FR" sz="2800" b="1" dirty="0" smtClean="0"/>
              <a:t>Potage</a:t>
            </a:r>
          </a:p>
          <a:p>
            <a:pPr marL="0" indent="0">
              <a:buNone/>
            </a:pPr>
            <a:endParaRPr lang="fr-FR" altLang="fr-FR" sz="2800" b="1" dirty="0" smtClean="0"/>
          </a:p>
          <a:p>
            <a:r>
              <a:rPr lang="fr-FR" altLang="fr-FR" sz="2800" b="1" dirty="0" smtClean="0"/>
              <a:t>Hors-d’œuvre chaud</a:t>
            </a:r>
          </a:p>
          <a:p>
            <a:pPr marL="0" indent="0">
              <a:buNone/>
            </a:pPr>
            <a:endParaRPr lang="fr-FR" altLang="fr-FR" sz="2800" b="1" dirty="0" smtClean="0"/>
          </a:p>
          <a:p>
            <a:r>
              <a:rPr lang="fr-FR" altLang="fr-FR" sz="2800" b="1" dirty="0" smtClean="0"/>
              <a:t>Plat principal</a:t>
            </a:r>
          </a:p>
          <a:p>
            <a:pPr marL="0" indent="0">
              <a:buNone/>
            </a:pPr>
            <a:endParaRPr lang="fr-FR" altLang="fr-FR" sz="2800" b="1" dirty="0" smtClean="0"/>
          </a:p>
          <a:p>
            <a:r>
              <a:rPr lang="fr-FR" altLang="fr-FR" sz="2800" b="1" dirty="0" smtClean="0"/>
              <a:t>Dessert</a:t>
            </a:r>
            <a:endParaRPr lang="fr-FR" alt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93" y="1484784"/>
            <a:ext cx="551864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6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Hors </a:t>
            </a:r>
            <a:r>
              <a:rPr lang="fr-FR" altLang="fr-FR" dirty="0" smtClean="0"/>
              <a:t>d’œuvres </a:t>
            </a:r>
            <a:r>
              <a:rPr lang="fr-FR" altLang="fr-FR" dirty="0" smtClean="0"/>
              <a:t>froids: aperçu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2800" b="1" dirty="0" smtClean="0"/>
              <a:t>Composition légère et froide</a:t>
            </a:r>
          </a:p>
          <a:p>
            <a:r>
              <a:rPr lang="fr-FR" altLang="fr-FR" sz="2800" b="1" dirty="0" smtClean="0"/>
              <a:t>Russie tsariste</a:t>
            </a:r>
          </a:p>
          <a:p>
            <a:r>
              <a:rPr lang="fr-FR" altLang="fr-FR" sz="2800" b="1" dirty="0" smtClean="0"/>
              <a:t>Zakouskis (compostions savoureuses)</a:t>
            </a:r>
          </a:p>
          <a:p>
            <a:r>
              <a:rPr lang="fr-FR" altLang="fr-FR" sz="2800" b="1" dirty="0" smtClean="0"/>
              <a:t>Aiguiser l’appétit</a:t>
            </a:r>
          </a:p>
          <a:p>
            <a:r>
              <a:rPr lang="fr-FR" altLang="fr-FR" sz="2800" b="1" dirty="0" smtClean="0"/>
              <a:t>Hors de la pièce où avait lieu l’</a:t>
            </a:r>
            <a:r>
              <a:rPr lang="fr-FR" altLang="fr-FR" sz="2800" b="1" dirty="0" err="1" smtClean="0"/>
              <a:t>oeuvre</a:t>
            </a:r>
            <a:endParaRPr lang="fr-FR" altLang="fr-FR" sz="2800" b="1" dirty="0"/>
          </a:p>
          <a:p>
            <a:pPr lvl="1"/>
            <a:r>
              <a:rPr lang="fr-FR" altLang="fr-FR" sz="2600" b="1" dirty="0" smtClean="0"/>
              <a:t>Canapés</a:t>
            </a:r>
          </a:p>
          <a:p>
            <a:pPr lvl="1"/>
            <a:r>
              <a:rPr lang="fr-FR" altLang="fr-FR" sz="2600" b="1" dirty="0" smtClean="0"/>
              <a:t>Cocktails (combinaison avec fruits évidés)</a:t>
            </a:r>
          </a:p>
          <a:p>
            <a:pPr lvl="1"/>
            <a:r>
              <a:rPr lang="fr-FR" altLang="fr-FR" sz="2600" b="1" dirty="0" smtClean="0"/>
              <a:t>Terrines</a:t>
            </a:r>
          </a:p>
          <a:p>
            <a:pPr lvl="1"/>
            <a:r>
              <a:rPr lang="fr-FR" altLang="fr-FR" sz="2600" b="1" dirty="0" smtClean="0"/>
              <a:t>Mousses</a:t>
            </a:r>
          </a:p>
          <a:p>
            <a:pPr lvl="1"/>
            <a:r>
              <a:rPr lang="fr-FR" altLang="fr-FR" sz="2600" b="1" dirty="0" smtClean="0"/>
              <a:t>Fruits crus</a:t>
            </a:r>
          </a:p>
        </p:txBody>
      </p:sp>
    </p:spTree>
    <p:extLst>
      <p:ext uri="{BB962C8B-B14F-4D97-AF65-F5344CB8AC3E}">
        <p14:creationId xmlns:p14="http://schemas.microsoft.com/office/powerpoint/2010/main" val="41116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7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Hors </a:t>
            </a:r>
            <a:r>
              <a:rPr lang="fr-FR" altLang="fr-FR" dirty="0" smtClean="0"/>
              <a:t>d’œuvres </a:t>
            </a:r>
            <a:r>
              <a:rPr lang="fr-FR" altLang="fr-FR" dirty="0" smtClean="0"/>
              <a:t>froids: exemples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b="1" dirty="0" smtClean="0"/>
              <a:t>Canapés</a:t>
            </a:r>
          </a:p>
          <a:p>
            <a:pPr lvl="1"/>
            <a:r>
              <a:rPr lang="fr-FR" altLang="fr-FR" b="1" dirty="0" smtClean="0"/>
              <a:t>Canapés de viande séchée IGP et abricots secs (pain de seigle AOC)</a:t>
            </a:r>
          </a:p>
          <a:p>
            <a:r>
              <a:rPr lang="fr-FR" altLang="fr-FR" b="1" dirty="0" smtClean="0"/>
              <a:t>Cocktails</a:t>
            </a:r>
          </a:p>
          <a:p>
            <a:pPr lvl="1"/>
            <a:r>
              <a:rPr lang="fr-FR" altLang="fr-FR" b="1" dirty="0" smtClean="0"/>
              <a:t>Cocktail d’abricot (poché) </a:t>
            </a:r>
            <a:r>
              <a:rPr lang="fr-FR" altLang="fr-FR" b="1" dirty="0"/>
              <a:t>et truite </a:t>
            </a:r>
            <a:r>
              <a:rPr lang="fr-FR" altLang="fr-FR" b="1" dirty="0" smtClean="0"/>
              <a:t>fumée</a:t>
            </a:r>
          </a:p>
          <a:p>
            <a:r>
              <a:rPr lang="fr-FR" altLang="fr-FR" b="1" dirty="0" smtClean="0"/>
              <a:t>Terrines</a:t>
            </a:r>
          </a:p>
          <a:p>
            <a:pPr lvl="1"/>
            <a:r>
              <a:rPr lang="fr-FR" altLang="fr-FR" b="1" dirty="0" smtClean="0"/>
              <a:t>Terrine de bœuf d’Hérens aux abricots</a:t>
            </a:r>
          </a:p>
          <a:p>
            <a:r>
              <a:rPr lang="fr-FR" altLang="fr-FR" b="1" dirty="0" smtClean="0"/>
              <a:t>Mousses</a:t>
            </a:r>
          </a:p>
          <a:p>
            <a:pPr lvl="1"/>
            <a:r>
              <a:rPr lang="fr-FR" altLang="fr-FR" b="1" dirty="0" smtClean="0"/>
              <a:t>Mousse de jambon fumé aux abricots</a:t>
            </a:r>
          </a:p>
          <a:p>
            <a:r>
              <a:rPr lang="fr-FR" altLang="fr-FR" b="1" dirty="0" smtClean="0"/>
              <a:t>Fruits crus</a:t>
            </a:r>
          </a:p>
          <a:p>
            <a:pPr lvl="1"/>
            <a:r>
              <a:rPr lang="fr-FR" altLang="fr-FR" b="1" dirty="0" smtClean="0"/>
              <a:t>Salade de pommes et abricots (mayonnaise au citron)</a:t>
            </a:r>
            <a:endParaRPr lang="fr-FR" altLang="fr-FR" b="1" dirty="0"/>
          </a:p>
        </p:txBody>
      </p:sp>
    </p:spTree>
    <p:extLst>
      <p:ext uri="{BB962C8B-B14F-4D97-AF65-F5344CB8AC3E}">
        <p14:creationId xmlns:p14="http://schemas.microsoft.com/office/powerpoint/2010/main" val="36092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8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Potages: aperçu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2400" b="1" dirty="0" smtClean="0"/>
              <a:t>Potages au cours de l’histoire</a:t>
            </a:r>
          </a:p>
          <a:p>
            <a:pPr lvl="1"/>
            <a:r>
              <a:rPr lang="fr-FR" altLang="fr-FR" sz="2200" b="1" dirty="0" smtClean="0"/>
              <a:t>Forme de repas la plus courant (XVI et XVIIe siècle)</a:t>
            </a:r>
          </a:p>
          <a:p>
            <a:pPr lvl="1"/>
            <a:r>
              <a:rPr lang="fr-FR" altLang="fr-FR" b="1" dirty="0" smtClean="0"/>
              <a:t>Apparition de l’art culinaire classique (XVIIIe siècle) </a:t>
            </a:r>
            <a:r>
              <a:rPr lang="fr-FR" altLang="fr-FR" b="1" dirty="0" smtClean="0">
                <a:sym typeface="Wingdings" panose="05000000000000000000" pitchFamily="2" charset="2"/>
              </a:rPr>
              <a:t> développement ordonnance du menu classique</a:t>
            </a:r>
          </a:p>
          <a:p>
            <a:pPr marL="457200" lvl="1" indent="0">
              <a:buNone/>
            </a:pPr>
            <a:endParaRPr lang="fr-FR" altLang="fr-FR" b="1" dirty="0" smtClean="0">
              <a:sym typeface="Wingdings" panose="05000000000000000000" pitchFamily="2" charset="2"/>
            </a:endParaRPr>
          </a:p>
          <a:p>
            <a:r>
              <a:rPr lang="fr-FR" altLang="fr-FR" sz="2400" b="1" dirty="0" smtClean="0"/>
              <a:t>Rôle dans l’alimentation</a:t>
            </a:r>
          </a:p>
          <a:p>
            <a:pPr lvl="1"/>
            <a:r>
              <a:rPr lang="fr-FR" altLang="fr-FR" sz="2200" b="1" dirty="0" smtClean="0"/>
              <a:t>Stimule la sécrétion des sucs digestifs (substances aromatiques)</a:t>
            </a:r>
          </a:p>
          <a:p>
            <a:pPr lvl="1"/>
            <a:r>
              <a:rPr lang="fr-FR" altLang="fr-FR" b="1" dirty="0" smtClean="0"/>
              <a:t>Valeur nutritive et pouvoir de satiété élevé</a:t>
            </a:r>
          </a:p>
          <a:p>
            <a:pPr marL="457200" lvl="1" indent="0">
              <a:buNone/>
            </a:pPr>
            <a:endParaRPr lang="fr-FR" altLang="fr-FR" b="1" dirty="0" smtClean="0"/>
          </a:p>
          <a:p>
            <a:r>
              <a:rPr lang="fr-FR" altLang="fr-FR" sz="2400" b="1" dirty="0" smtClean="0"/>
              <a:t>On leur propre classification culinaire</a:t>
            </a:r>
            <a:endParaRPr lang="fr-FR" alt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1366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CH" altLang="fr-FR"/>
              <a:t>Nom de la diapositive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A5C02A-E268-4A30-9D00-81516105CA8B}" type="slidenum">
              <a:rPr lang="fr-CH" altLang="fr-FR"/>
              <a:pPr/>
              <a:t>9</a:t>
            </a:fld>
            <a:endParaRPr lang="fr-CH" altLang="fr-FR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Potages: classification et exemples</a:t>
            </a:r>
            <a:endParaRPr lang="fr-FR" alt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z="2400" b="1" dirty="0" smtClean="0"/>
              <a:t>Potages clairs</a:t>
            </a:r>
          </a:p>
          <a:p>
            <a:pPr lvl="1"/>
            <a:r>
              <a:rPr lang="fr-FR" altLang="fr-FR" b="1" dirty="0" smtClean="0"/>
              <a:t>Consommés (</a:t>
            </a:r>
            <a:r>
              <a:rPr lang="fr-FR" altLang="fr-FR" b="1" dirty="0" smtClean="0">
                <a:sym typeface="Wingdings" panose="05000000000000000000" pitchFamily="2" charset="2"/>
              </a:rPr>
              <a:t>de bœuf)</a:t>
            </a:r>
            <a:endParaRPr lang="fr-FR" altLang="fr-FR" b="1" dirty="0" smtClean="0"/>
          </a:p>
          <a:p>
            <a:pPr lvl="1"/>
            <a:r>
              <a:rPr lang="fr-FR" altLang="fr-FR" b="1" dirty="0" smtClean="0"/>
              <a:t>Bouillon de viande</a:t>
            </a:r>
            <a:endParaRPr lang="fr-FR" altLang="fr-FR" b="1" dirty="0"/>
          </a:p>
          <a:p>
            <a:r>
              <a:rPr lang="fr-FR" altLang="fr-FR" b="1" dirty="0" smtClean="0"/>
              <a:t>Potages liés</a:t>
            </a:r>
          </a:p>
          <a:p>
            <a:pPr lvl="1"/>
            <a:r>
              <a:rPr lang="fr-FR" altLang="fr-FR" b="1" dirty="0" smtClean="0"/>
              <a:t>Potages crème (de volaille), purée (Crécy)</a:t>
            </a:r>
          </a:p>
          <a:p>
            <a:pPr lvl="1"/>
            <a:r>
              <a:rPr lang="fr-FR" altLang="fr-FR" b="1" dirty="0" smtClean="0"/>
              <a:t>Potages légumes taillés (paysanne), céréales (orge)</a:t>
            </a:r>
          </a:p>
          <a:p>
            <a:r>
              <a:rPr lang="fr-FR" altLang="fr-FR" b="1" dirty="0" smtClean="0"/>
              <a:t>Potages nationaux</a:t>
            </a:r>
          </a:p>
          <a:p>
            <a:pPr lvl="1"/>
            <a:r>
              <a:rPr lang="fr-FR" altLang="fr-FR" b="1" dirty="0" smtClean="0"/>
              <a:t>Potage des Grisons, Gazpacho (Espagne), etc.</a:t>
            </a:r>
          </a:p>
          <a:p>
            <a:r>
              <a:rPr lang="fr-FR" altLang="fr-FR" b="1" dirty="0" smtClean="0"/>
              <a:t>Potages spéciaux</a:t>
            </a:r>
          </a:p>
          <a:p>
            <a:pPr lvl="1"/>
            <a:r>
              <a:rPr lang="fr-FR" altLang="fr-FR" b="1" dirty="0" smtClean="0"/>
              <a:t>Bisques écrivisses, soupe au vin d’</a:t>
            </a:r>
            <a:r>
              <a:rPr lang="fr-FR" altLang="fr-FR" b="1" dirty="0" err="1" smtClean="0"/>
              <a:t>Auvernier</a:t>
            </a:r>
            <a:endParaRPr lang="fr-FR" altLang="fr-FR" b="1" dirty="0" smtClean="0"/>
          </a:p>
          <a:p>
            <a:r>
              <a:rPr lang="fr-FR" altLang="fr-FR" b="1" dirty="0" smtClean="0"/>
              <a:t>Potages froids</a:t>
            </a:r>
          </a:p>
          <a:p>
            <a:pPr lvl="1"/>
            <a:r>
              <a:rPr lang="fr-FR" altLang="fr-FR" b="1" dirty="0" smtClean="0"/>
              <a:t>Crème de tomates froide, crème d’abricots</a:t>
            </a:r>
          </a:p>
        </p:txBody>
      </p:sp>
    </p:spTree>
    <p:extLst>
      <p:ext uri="{BB962C8B-B14F-4D97-AF65-F5344CB8AC3E}">
        <p14:creationId xmlns:p14="http://schemas.microsoft.com/office/powerpoint/2010/main" val="2191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E_VS">
  <a:themeElements>
    <a:clrScheme name="MODELE_V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V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V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V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V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MODELE_VS</Template>
  <TotalTime>278</TotalTime>
  <Words>1020</Words>
  <Application>Microsoft Office PowerPoint</Application>
  <PresentationFormat>Affichage à l'écran (4:3)</PresentationFormat>
  <Paragraphs>365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MODELE_VS</vt:lpstr>
      <vt:lpstr>L’approche culinaire des abricots</vt:lpstr>
      <vt:lpstr>Table des matières</vt:lpstr>
      <vt:lpstr>Valeurs nutritives</vt:lpstr>
      <vt:lpstr>Valeurs nutritives</vt:lpstr>
      <vt:lpstr>Ordonnance des menus actuels</vt:lpstr>
      <vt:lpstr>Hors d’œuvres froids: aperçu</vt:lpstr>
      <vt:lpstr>Hors d’œuvres froids: exemples</vt:lpstr>
      <vt:lpstr>Potages: aperçu</vt:lpstr>
      <vt:lpstr>Potages: classification et exemples</vt:lpstr>
      <vt:lpstr>Hors d’œuvres chauds: aperçu</vt:lpstr>
      <vt:lpstr>Hors d’œuvres chauds: classification succincte</vt:lpstr>
      <vt:lpstr>Hors d’œuvres chauds: Quid des abricots ??</vt:lpstr>
      <vt:lpstr>Et les poissons ??</vt:lpstr>
      <vt:lpstr>Exemples de poissons aux abricots</vt:lpstr>
      <vt:lpstr>Qu’est-ce qu’un chutney ?</vt:lpstr>
      <vt:lpstr>En plat principal</vt:lpstr>
      <vt:lpstr>En plat principal: exemple</vt:lpstr>
      <vt:lpstr>Entremets et desserts</vt:lpstr>
      <vt:lpstr>Classification des entremets</vt:lpstr>
      <vt:lpstr>Entremets chauds: exemples</vt:lpstr>
      <vt:lpstr>Entremets froids: exemples</vt:lpstr>
      <vt:lpstr>Entremets glacés: exemples</vt:lpstr>
      <vt:lpstr>Et pour finir…</vt:lpstr>
      <vt:lpstr>HEUREUX !</vt:lpstr>
      <vt:lpstr>Méthode de conservation</vt:lpstr>
      <vt:lpstr>Méthode de conservation: procédés physiques</vt:lpstr>
      <vt:lpstr>Méthode de conservation: procédés chimiques</vt:lpstr>
      <vt:lpstr>Un mot pour terminer</vt:lpstr>
      <vt:lpstr>Merci infiniment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Ludovic Delaloye</dc:creator>
  <cp:lastModifiedBy>Ludovic Delaloye</cp:lastModifiedBy>
  <cp:revision>39</cp:revision>
  <dcterms:created xsi:type="dcterms:W3CDTF">2013-10-03T18:28:36Z</dcterms:created>
  <dcterms:modified xsi:type="dcterms:W3CDTF">2013-10-05T09:31:17Z</dcterms:modified>
</cp:coreProperties>
</file>