
<file path=[Content_Types].xml><?xml version="1.0" encoding="utf-8"?>
<Types xmlns="http://schemas.openxmlformats.org/package/2006/content-types">
  <Default Extension="bin" ContentType="image/gif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7" r:id="rId3"/>
    <p:sldId id="259" r:id="rId4"/>
    <p:sldId id="263" r:id="rId5"/>
    <p:sldId id="261" r:id="rId6"/>
    <p:sldId id="277" r:id="rId7"/>
    <p:sldId id="294" r:id="rId8"/>
    <p:sldId id="295" r:id="rId9"/>
    <p:sldId id="274" r:id="rId10"/>
    <p:sldId id="291" r:id="rId11"/>
    <p:sldId id="296" r:id="rId12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96">
          <p15:clr>
            <a:srgbClr val="A4A3A4"/>
          </p15:clr>
        </p15:guide>
        <p15:guide id="2" orient="horz" pos="1080">
          <p15:clr>
            <a:srgbClr val="A4A3A4"/>
          </p15:clr>
        </p15:guide>
        <p15:guide id="3" pos="137">
          <p15:clr>
            <a:srgbClr val="A4A3A4"/>
          </p15:clr>
        </p15:guide>
        <p15:guide id="4" pos="56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00"/>
    <a:srgbClr val="FFFFFF"/>
    <a:srgbClr val="B00000"/>
    <a:srgbClr val="ECECEC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08" autoAdjust="0"/>
  </p:normalViewPr>
  <p:slideViewPr>
    <p:cSldViewPr snapToGrid="0">
      <p:cViewPr varScale="1">
        <p:scale>
          <a:sx n="58" d="100"/>
          <a:sy n="58" d="100"/>
        </p:scale>
        <p:origin x="1334" y="48"/>
      </p:cViewPr>
      <p:guideLst>
        <p:guide orient="horz" pos="996"/>
        <p:guide orient="horz" pos="1080"/>
        <p:guide pos="137"/>
        <p:guide pos="565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-3240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0CD56-921C-4F68-A279-4E7C092A0BEB}" type="datetime1">
              <a:rPr lang="de-CH"/>
              <a:pPr/>
              <a:t>25.08.2021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0834A-5D23-45EE-B90D-78AB509F560C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363214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C9DEE-0EF0-409B-A730-0E2A58ECE87D}" type="datetime1">
              <a:rPr lang="de-CH"/>
              <a:pPr/>
              <a:t>25.08.2021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E4DD1-1736-42B5-81D3-51E427F734D5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261137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- Berufliche und soziale Re-Integration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E4DD1-1736-42B5-81D3-51E427F734D5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29250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CH" dirty="0" smtClean="0"/>
              <a:t>Näher</a:t>
            </a:r>
            <a:r>
              <a:rPr lang="de-CH" baseline="0" dirty="0" smtClean="0"/>
              <a:t> auf das b-p-s-modell eingehen</a:t>
            </a:r>
          </a:p>
          <a:p>
            <a:pPr marL="171450" indent="-171450">
              <a:buFontTx/>
              <a:buChar char="-"/>
            </a:pPr>
            <a:r>
              <a:rPr lang="de-CH" baseline="0" dirty="0" smtClean="0"/>
              <a:t>- ICD</a:t>
            </a:r>
          </a:p>
          <a:p>
            <a:pPr marL="171450" indent="-171450">
              <a:buFontTx/>
              <a:buChar char="-"/>
            </a:pPr>
            <a:r>
              <a:rPr lang="de-CH" baseline="0" dirty="0" smtClean="0"/>
              <a:t>Versicherungstechnisch - </a:t>
            </a:r>
          </a:p>
          <a:p>
            <a:pPr marL="171450" indent="-171450">
              <a:buFontTx/>
              <a:buChar char="-"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E4DD1-1736-42B5-81D3-51E427F734D5}" type="slidenum">
              <a:rPr lang="de-CH" smtClean="0"/>
              <a:pPr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00011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CH" dirty="0" smtClean="0"/>
              <a:t>Näher</a:t>
            </a:r>
            <a:r>
              <a:rPr lang="de-CH" baseline="0" dirty="0" smtClean="0"/>
              <a:t> auf das b-p-s-modell eingehen</a:t>
            </a:r>
          </a:p>
          <a:p>
            <a:pPr marL="171450" indent="-171450">
              <a:buFontTx/>
              <a:buChar char="-"/>
            </a:pPr>
            <a:r>
              <a:rPr lang="de-CH" baseline="0" dirty="0" smtClean="0"/>
              <a:t>- ICD</a:t>
            </a:r>
          </a:p>
          <a:p>
            <a:pPr marL="171450" indent="-171450">
              <a:buFontTx/>
              <a:buChar char="-"/>
            </a:pPr>
            <a:r>
              <a:rPr lang="de-CH" baseline="0" dirty="0" smtClean="0"/>
              <a:t>Versicherungstechnisch - </a:t>
            </a:r>
          </a:p>
          <a:p>
            <a:pPr marL="171450" indent="-171450">
              <a:buFontTx/>
              <a:buChar char="-"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E4DD1-1736-42B5-81D3-51E427F734D5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77543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CH" dirty="0" smtClean="0"/>
              <a:t>Näher</a:t>
            </a:r>
            <a:r>
              <a:rPr lang="de-CH" baseline="0" dirty="0" smtClean="0"/>
              <a:t> auf das b-p-s-modell eingehen</a:t>
            </a:r>
          </a:p>
          <a:p>
            <a:pPr marL="171450" indent="-171450">
              <a:buFontTx/>
              <a:buChar char="-"/>
            </a:pPr>
            <a:r>
              <a:rPr lang="de-CH" baseline="0" dirty="0" smtClean="0"/>
              <a:t>- ICD</a:t>
            </a:r>
          </a:p>
          <a:p>
            <a:pPr marL="171450" indent="-171450">
              <a:buFontTx/>
              <a:buChar char="-"/>
            </a:pPr>
            <a:r>
              <a:rPr lang="de-CH" baseline="0" dirty="0" smtClean="0"/>
              <a:t>Versicherungstechnisch - </a:t>
            </a:r>
          </a:p>
          <a:p>
            <a:pPr marL="171450" indent="-171450">
              <a:buFontTx/>
              <a:buChar char="-"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E4DD1-1736-42B5-81D3-51E427F734D5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12375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platzh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1663700" y="914401"/>
            <a:ext cx="7308001" cy="53721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8" name="Titel 1"/>
          <p:cNvSpPr>
            <a:spLocks noGrp="1"/>
          </p:cNvSpPr>
          <p:nvPr>
            <p:ph type="ctrTitle"/>
          </p:nvPr>
        </p:nvSpPr>
        <p:spPr>
          <a:xfrm>
            <a:off x="1826349" y="2130425"/>
            <a:ext cx="6671941" cy="147002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de-CH" noProof="0"/>
          </a:p>
        </p:txBody>
      </p:sp>
      <p:sp>
        <p:nvSpPr>
          <p:cNvPr id="22" name="Untertitel 2"/>
          <p:cNvSpPr>
            <a:spLocks noGrp="1"/>
          </p:cNvSpPr>
          <p:nvPr>
            <p:ph type="subTitle" idx="1"/>
          </p:nvPr>
        </p:nvSpPr>
        <p:spPr>
          <a:xfrm>
            <a:off x="1826350" y="3692244"/>
            <a:ext cx="6660425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77777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smtClean="0"/>
              <a:t>Formatvorlage des Untertitelmasters durch Klicken bearbeiten</a:t>
            </a:r>
            <a:endParaRPr lang="de-CH" noProof="0"/>
          </a:p>
        </p:txBody>
      </p:sp>
      <p:sp>
        <p:nvSpPr>
          <p:cNvPr id="2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6759" y="6462886"/>
            <a:ext cx="5041464" cy="360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CH" noProof="0"/>
              <a:t>xxx</a:t>
            </a:r>
            <a:endParaRPr lang="de-CH" noProof="0" dirty="0"/>
          </a:p>
        </p:txBody>
      </p:sp>
      <p:sp>
        <p:nvSpPr>
          <p:cNvPr id="23" name="Datumsplatzhalter 3"/>
          <p:cNvSpPr>
            <a:spLocks noGrp="1"/>
          </p:cNvSpPr>
          <p:nvPr>
            <p:ph type="dt" sz="half" idx="10"/>
          </p:nvPr>
        </p:nvSpPr>
        <p:spPr>
          <a:xfrm>
            <a:off x="7398228" y="6463210"/>
            <a:ext cx="1573472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lang="de-DE"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ED56A30-381A-44A9-97AE-AF66325A5562}" type="datetime6">
              <a:rPr lang="de-CH" noProof="0"/>
              <a:pPr/>
              <a:t>August 21</a:t>
            </a:fld>
            <a:endParaRPr lang="de-CH" noProof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217488" y="6463210"/>
            <a:ext cx="8754213" cy="0"/>
          </a:xfrm>
          <a:prstGeom prst="line">
            <a:avLst/>
          </a:prstGeom>
          <a:ln w="1778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40" y="201054"/>
            <a:ext cx="8763000" cy="11556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de-CH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5309" y="1304924"/>
            <a:ext cx="7767781" cy="5095875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de-DE" noProof="0" smtClean="0"/>
              <a:t>Formatvorlagen des Textmasters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00585" y="6548661"/>
            <a:ext cx="481662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CH"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D1725FC-4930-4FCD-B6ED-36623198D373}" type="slidenum">
              <a:rPr lang="de-CH" noProof="0"/>
              <a:pPr/>
              <a:t>‹Nr.›</a:t>
            </a:fld>
            <a:endParaRPr lang="de-CH" noProof="0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>
          <a:xfrm>
            <a:off x="6868449" y="6548341"/>
            <a:ext cx="1692215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lang="de-DE"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C371500-3CCE-4BD2-95DA-31A5B477C702}" type="datetime6">
              <a:rPr lang="de-CH" noProof="0"/>
              <a:pPr/>
              <a:t>August 21</a:t>
            </a:fld>
            <a:endParaRPr lang="de-CH" noProof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8669" y="6544365"/>
            <a:ext cx="3739462" cy="217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de-CH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CH" noProof="0"/>
              <a:t>xxx</a:t>
            </a:r>
            <a:endParaRPr lang="de-CH" noProof="0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8503976" y="6488717"/>
            <a:ext cx="2493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>
                <a:solidFill>
                  <a:srgbClr val="C00000"/>
                </a:solidFill>
              </a:rPr>
              <a:t>|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85455" y="4406900"/>
            <a:ext cx="7109258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tx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de-CH" noProof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85455" y="2906713"/>
            <a:ext cx="710925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smtClean="0"/>
              <a:t>Formatvorlagen des Textmasters bearbeiten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8601" y="6562800"/>
            <a:ext cx="5041464" cy="216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CH" noProof="0"/>
              <a:t>xxx</a:t>
            </a:r>
            <a:endParaRPr lang="de-CH" noProof="0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7403841" y="6562800"/>
            <a:ext cx="1573472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lang="de-DE"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9DD8102C-6376-4AB5-9228-C9FC074CF572}" type="datetime6">
              <a:rPr lang="de-CH" noProof="0"/>
              <a:pPr/>
              <a:t>August 21</a:t>
            </a:fld>
            <a:endParaRPr lang="de-CH" noProof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219076" y="6479046"/>
            <a:ext cx="8748712" cy="0"/>
          </a:xfrm>
          <a:prstGeom prst="line">
            <a:avLst/>
          </a:prstGeom>
          <a:ln w="952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40" y="338029"/>
            <a:ext cx="8763000" cy="11556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5309" y="136098"/>
            <a:ext cx="7767781" cy="741362"/>
          </a:xfrm>
        </p:spPr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CH" noProof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45309" y="1190625"/>
            <a:ext cx="3796146" cy="4979266"/>
          </a:xfrm>
        </p:spPr>
        <p:txBody>
          <a:bodyPr/>
          <a:lstStyle>
            <a:lvl1pPr marL="176213" indent="-176213">
              <a:defRPr sz="1800"/>
            </a:lvl1pPr>
            <a:lvl2pPr marL="360363" indent="-157163">
              <a:defRPr sz="1600"/>
            </a:lvl2pPr>
            <a:lvl3pPr marL="534988" indent="-174625">
              <a:defRPr sz="1600"/>
            </a:lvl3pPr>
            <a:lvl4pPr marL="720725" indent="-185738">
              <a:defRPr sz="1600"/>
            </a:lvl4pPr>
            <a:lvl5pPr marL="895350" indent="-174625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smtClean="0"/>
              <a:t>Formatvorlagen des Textmasters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07714" y="1190625"/>
            <a:ext cx="3796146" cy="4979266"/>
          </a:xfrm>
        </p:spPr>
        <p:txBody>
          <a:bodyPr/>
          <a:lstStyle>
            <a:lvl1pPr marL="176213" indent="-176213">
              <a:defRPr sz="1800"/>
            </a:lvl1pPr>
            <a:lvl2pPr marL="360363" indent="-166688">
              <a:defRPr sz="1600"/>
            </a:lvl2pPr>
            <a:lvl3pPr marL="534988" indent="-174625">
              <a:defRPr sz="1600"/>
            </a:lvl3pPr>
            <a:lvl4pPr marL="720725" indent="-185738">
              <a:defRPr sz="1600"/>
            </a:lvl4pPr>
            <a:lvl5pPr marL="895350" indent="-174625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smtClean="0"/>
              <a:t>Formatvorlagen des Textmasters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00585" y="6540977"/>
            <a:ext cx="481662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CH"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D1725FC-4930-4FCD-B6ED-36623198D373}" type="slidenum">
              <a:rPr lang="de-CH" noProof="0"/>
              <a:pPr/>
              <a:t>‹Nr.›</a:t>
            </a:fld>
            <a:endParaRPr lang="de-CH" noProof="0"/>
          </a:p>
        </p:txBody>
      </p:sp>
      <p:sp>
        <p:nvSpPr>
          <p:cNvPr id="19" name="Datumsplatzhalter 3"/>
          <p:cNvSpPr>
            <a:spLocks noGrp="1"/>
          </p:cNvSpPr>
          <p:nvPr>
            <p:ph type="dt" sz="half" idx="10"/>
          </p:nvPr>
        </p:nvSpPr>
        <p:spPr>
          <a:xfrm>
            <a:off x="6868449" y="6540657"/>
            <a:ext cx="1692215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lang="de-DE"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CF0704E-E533-48E6-8DDF-9977DCE5A909}" type="datetime6">
              <a:rPr lang="de-CH" noProof="0"/>
              <a:pPr/>
              <a:t>August 21</a:t>
            </a:fld>
            <a:endParaRPr lang="de-CH" noProof="0"/>
          </a:p>
        </p:txBody>
      </p:sp>
      <p:sp>
        <p:nvSpPr>
          <p:cNvPr id="2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8605" y="6536681"/>
            <a:ext cx="3739462" cy="217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de-CH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CH" noProof="0"/>
              <a:t>xxx</a:t>
            </a:r>
            <a:endParaRPr lang="de-CH" noProof="0" dirty="0"/>
          </a:p>
        </p:txBody>
      </p:sp>
      <p:sp>
        <p:nvSpPr>
          <p:cNvPr id="21" name="Textfeld 20"/>
          <p:cNvSpPr txBox="1"/>
          <p:nvPr userDrawn="1"/>
        </p:nvSpPr>
        <p:spPr>
          <a:xfrm>
            <a:off x="8503976" y="6481033"/>
            <a:ext cx="2493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>
                <a:solidFill>
                  <a:srgbClr val="C00000"/>
                </a:solidFill>
              </a:rPr>
              <a:t>|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5309" y="136098"/>
            <a:ext cx="7767781" cy="741362"/>
          </a:xfrm>
        </p:spPr>
        <p:txBody>
          <a:bodyPr/>
          <a:lstStyle>
            <a:lvl1pPr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de-CH" noProof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145309" y="1231770"/>
            <a:ext cx="3832352" cy="463680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145309" y="1695450"/>
            <a:ext cx="3832352" cy="4548332"/>
          </a:xfrm>
        </p:spPr>
        <p:txBody>
          <a:bodyPr/>
          <a:lstStyle>
            <a:lvl1pPr marL="176213" indent="-176213">
              <a:defRPr sz="1800"/>
            </a:lvl1pPr>
            <a:lvl2pPr marL="360363" indent="-176213">
              <a:defRPr sz="1600"/>
            </a:lvl2pPr>
            <a:lvl3pPr marL="534988" indent="-174625">
              <a:defRPr sz="1600"/>
            </a:lvl3pPr>
            <a:lvl4pPr marL="720725" indent="-185738">
              <a:defRPr sz="1600"/>
            </a:lvl4pPr>
            <a:lvl5pPr marL="895350" indent="-174625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smtClean="0"/>
              <a:t>Formatvorlagen des Textmasters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79233" y="1231770"/>
            <a:ext cx="3833857" cy="463680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smtClean="0"/>
              <a:t>Formatvorlagen des Textmasters bearbeiten</a:t>
            </a:r>
          </a:p>
        </p:txBody>
      </p:sp>
      <p:sp>
        <p:nvSpPr>
          <p:cNvPr id="18" name="Inhaltsplatzhalter 3"/>
          <p:cNvSpPr>
            <a:spLocks noGrp="1"/>
          </p:cNvSpPr>
          <p:nvPr>
            <p:ph sz="half" idx="13"/>
          </p:nvPr>
        </p:nvSpPr>
        <p:spPr>
          <a:xfrm>
            <a:off x="5084618" y="1700068"/>
            <a:ext cx="3832352" cy="4548332"/>
          </a:xfrm>
        </p:spPr>
        <p:txBody>
          <a:bodyPr/>
          <a:lstStyle>
            <a:lvl1pPr marL="176213" indent="-176213">
              <a:defRPr sz="1800"/>
            </a:lvl1pPr>
            <a:lvl2pPr marL="360363" indent="-176213">
              <a:defRPr sz="1600"/>
            </a:lvl2pPr>
            <a:lvl3pPr marL="534988" indent="-174625">
              <a:defRPr sz="1600"/>
            </a:lvl3pPr>
            <a:lvl4pPr marL="720725" indent="-185738">
              <a:defRPr sz="1600"/>
            </a:lvl4pPr>
            <a:lvl5pPr marL="895350" indent="-174625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smtClean="0"/>
              <a:t>Formatvorlagen des Textmasters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00585" y="6548661"/>
            <a:ext cx="481662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CH"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D1725FC-4930-4FCD-B6ED-36623198D373}" type="slidenum">
              <a:rPr lang="de-CH" noProof="0"/>
              <a:pPr/>
              <a:t>‹Nr.›</a:t>
            </a:fld>
            <a:endParaRPr lang="de-CH" noProof="0"/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68449" y="6548341"/>
            <a:ext cx="1692215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lang="de-DE"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ADC94CE-34D6-478C-9767-AD4AE4E143A9}" type="datetime6">
              <a:rPr lang="de-CH" noProof="0"/>
              <a:pPr/>
              <a:t>August 21</a:t>
            </a:fld>
            <a:endParaRPr lang="de-CH" noProof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14"/>
          </p:nvPr>
        </p:nvSpPr>
        <p:spPr>
          <a:xfrm>
            <a:off x="108605" y="6544365"/>
            <a:ext cx="3739462" cy="217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de-CH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CH" noProof="0"/>
              <a:t>xxx</a:t>
            </a:r>
            <a:endParaRPr lang="de-CH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CH" noProof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00585" y="6540977"/>
            <a:ext cx="481662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CH"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D1725FC-4930-4FCD-B6ED-36623198D373}" type="slidenum">
              <a:rPr lang="de-CH" noProof="0"/>
              <a:pPr/>
              <a:t>‹Nr.›</a:t>
            </a:fld>
            <a:endParaRPr lang="de-CH" noProof="0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>
          <a:xfrm>
            <a:off x="6868449" y="6540657"/>
            <a:ext cx="1692215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lang="de-DE"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9E2F6252-7DD5-454B-91FB-0028D6E69C00}" type="datetime6">
              <a:rPr lang="de-CH" noProof="0"/>
              <a:pPr/>
              <a:t>August 21</a:t>
            </a:fld>
            <a:endParaRPr lang="de-CH" noProof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8669" y="6536681"/>
            <a:ext cx="3739462" cy="217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de-CH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CH" noProof="0"/>
              <a:t>xxx</a:t>
            </a:r>
            <a:endParaRPr lang="de-CH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00585" y="6540977"/>
            <a:ext cx="481662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CH"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D1725FC-4930-4FCD-B6ED-36623198D373}" type="slidenum">
              <a:rPr lang="de-CH" noProof="0"/>
              <a:pPr/>
              <a:t>‹Nr.›</a:t>
            </a:fld>
            <a:endParaRPr lang="de-CH" noProof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6868449" y="6540657"/>
            <a:ext cx="1692215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lang="de-DE"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9031036-FEC8-40D1-9EF3-B42422E7C816}" type="datetime6">
              <a:rPr lang="de-CH" noProof="0"/>
              <a:pPr/>
              <a:t>August 21</a:t>
            </a:fld>
            <a:endParaRPr lang="de-CH" noProof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8669" y="6536681"/>
            <a:ext cx="3739462" cy="217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de-CH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CH" noProof="0"/>
              <a:t>xxx</a:t>
            </a:r>
            <a:endParaRPr lang="de-CH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9906" y="1096010"/>
            <a:ext cx="3008313" cy="1162050"/>
          </a:xfrm>
        </p:spPr>
        <p:txBody>
          <a:bodyPr anchor="b"/>
          <a:lstStyle>
            <a:lvl1pPr algn="l">
              <a:defRPr sz="2400" b="1">
                <a:solidFill>
                  <a:srgbClr val="C00000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de-CH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22619" y="1104899"/>
            <a:ext cx="4585854" cy="5092701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noProof="0" smtClean="0"/>
              <a:t>Formatvorlagen des Textmasters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9906" y="2255519"/>
            <a:ext cx="3008313" cy="39420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noProof="0" smtClean="0"/>
              <a:t>Formatvorlagen des Textmasters bearbeiten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492901" y="6548661"/>
            <a:ext cx="481662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CH"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D1725FC-4930-4FCD-B6ED-36623198D373}" type="slidenum">
              <a:rPr lang="de-CH" noProof="0"/>
              <a:pPr/>
              <a:t>‹Nr.›</a:t>
            </a:fld>
            <a:endParaRPr lang="de-CH" noProof="0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>
          <a:xfrm>
            <a:off x="6860765" y="6548341"/>
            <a:ext cx="1692215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lang="de-DE"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345C0FF-A5DF-418D-9CED-BE6439525E47}" type="datetime6">
              <a:rPr lang="de-CH" noProof="0"/>
              <a:pPr/>
              <a:t>August 21</a:t>
            </a:fld>
            <a:endParaRPr lang="de-CH" noProof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8605" y="6544365"/>
            <a:ext cx="3739462" cy="217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de-CH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CH" noProof="0"/>
              <a:t>xxx</a:t>
            </a:r>
            <a:endParaRPr lang="de-CH" noProof="0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8496292" y="6488717"/>
            <a:ext cx="2493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>
                <a:solidFill>
                  <a:srgbClr val="C00000"/>
                </a:solidFill>
              </a:rPr>
              <a:t>|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mit Bildplatzh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 userDrawn="1"/>
        </p:nvSpPr>
        <p:spPr>
          <a:xfrm>
            <a:off x="1799693" y="0"/>
            <a:ext cx="7172858" cy="51625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30741" y="920750"/>
            <a:ext cx="6851002" cy="147002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de-CH" noProof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30741" y="2482569"/>
            <a:ext cx="686244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77777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smtClean="0"/>
              <a:t>Formatvorlage des Untertitelmasters durch Klicken bearbeiten</a:t>
            </a:r>
            <a:endParaRPr lang="de-CH" noProof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40" y="5329129"/>
            <a:ext cx="8763000" cy="115564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bin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1"/>
          <a:stretch/>
        </p:blipFill>
        <p:spPr>
          <a:xfrm>
            <a:off x="133351" y="551353"/>
            <a:ext cx="8843962" cy="726094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145309" y="1257300"/>
            <a:ext cx="7767781" cy="4986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noProof="0"/>
              <a:t>Textmasterformate durch Klicken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00585" y="6548661"/>
            <a:ext cx="481662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CH"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D1725FC-4930-4FCD-B6ED-36623198D373}" type="slidenum">
              <a:rPr lang="de-CH" noProof="0"/>
              <a:pPr/>
              <a:t>‹Nr.›</a:t>
            </a:fld>
            <a:endParaRPr lang="de-CH" noProof="0"/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2"/>
          </p:nvPr>
        </p:nvSpPr>
        <p:spPr>
          <a:xfrm>
            <a:off x="6853081" y="6548341"/>
            <a:ext cx="1692215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lang="de-DE"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FE0D2A6-619B-45FC-BBBC-7E7B895D2CFB}" type="datetime6">
              <a:rPr lang="de-CH" noProof="0"/>
              <a:pPr/>
              <a:t>August 21</a:t>
            </a:fld>
            <a:endParaRPr lang="de-CH" noProof="0"/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56" y="6544365"/>
            <a:ext cx="3739462" cy="217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de-CH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CH" noProof="0"/>
              <a:t>xxx</a:t>
            </a:r>
            <a:endParaRPr lang="de-CH" noProof="0" dirty="0"/>
          </a:p>
        </p:txBody>
      </p:sp>
      <p:cxnSp>
        <p:nvCxnSpPr>
          <p:cNvPr id="12" name="Gerade Verbindung 11"/>
          <p:cNvCxnSpPr/>
          <p:nvPr userDrawn="1"/>
        </p:nvCxnSpPr>
        <p:spPr>
          <a:xfrm flipV="1">
            <a:off x="142876" y="6470968"/>
            <a:ext cx="8820000" cy="0"/>
          </a:xfrm>
          <a:prstGeom prst="line">
            <a:avLst/>
          </a:prstGeom>
          <a:ln w="952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145309" y="136098"/>
            <a:ext cx="7767781" cy="7413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CH" noProof="0"/>
              <a:t>Titelmasterformat durch Klicken bearbeiten</a:t>
            </a:r>
          </a:p>
        </p:txBody>
      </p:sp>
      <p:sp>
        <p:nvSpPr>
          <p:cNvPr id="9" name="Textfeld 12"/>
          <p:cNvSpPr txBox="1"/>
          <p:nvPr userDrawn="1"/>
        </p:nvSpPr>
        <p:spPr>
          <a:xfrm>
            <a:off x="8503976" y="6488717"/>
            <a:ext cx="2493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>
                <a:solidFill>
                  <a:srgbClr val="C00000"/>
                </a:solidFill>
              </a:rPr>
              <a:t>|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6" r:id="rId4"/>
    <p:sldLayoutId id="2147483655" r:id="rId5"/>
    <p:sldLayoutId id="2147483654" r:id="rId6"/>
    <p:sldLayoutId id="2147483651" r:id="rId7"/>
    <p:sldLayoutId id="2147483649" r:id="rId8"/>
    <p:sldLayoutId id="2147483657" r:id="rId9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2250" indent="-222250" algn="l" defTabSz="914400" rtl="0" eaLnBrk="1" latinLnBrk="0" hangingPunct="1">
        <a:spcBef>
          <a:spcPct val="20000"/>
        </a:spcBef>
        <a:buClr>
          <a:srgbClr val="C00000"/>
        </a:buClr>
        <a:buSzPct val="90000"/>
        <a:buFont typeface="Wingdings 2" pitchFamily="18" charset="2"/>
        <a:buChar char=""/>
        <a:tabLst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98475" indent="-239713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57238" indent="-222250" algn="l" defTabSz="914400" rtl="0" eaLnBrk="1" latinLnBrk="0" hangingPunct="1">
        <a:spcBef>
          <a:spcPct val="20000"/>
        </a:spcBef>
        <a:buFont typeface="Arial" pitchFamily="34" charset="0"/>
        <a:buChar char="-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25525" indent="-222250" algn="l" defTabSz="914400" rtl="0" eaLnBrk="1" latinLnBrk="0" hangingPunct="1">
        <a:spcBef>
          <a:spcPct val="20000"/>
        </a:spcBef>
        <a:buFont typeface="Arial" pitchFamily="34" charset="0"/>
        <a:buChar char="-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311275" indent="-230188" algn="l" defTabSz="914400" rtl="0" eaLnBrk="1" latinLnBrk="0" hangingPunct="1">
        <a:spcBef>
          <a:spcPct val="20000"/>
        </a:spcBef>
        <a:buFont typeface="Arial" pitchFamily="34" charset="0"/>
        <a:buChar char="-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h/url?sa=i&amp;rct=j&amp;q=&amp;esrc=s&amp;source=images&amp;cd=&amp;cad=rja&amp;docid=FcAm6Yz4_m1AvM&amp;tbnid=VTfg7qujKyk0UM:&amp;ved=0CAUQjRw&amp;url=http://www.gesundheit-im-mittelpunkt.eu/&amp;ei=JDkKU_SgEYGHtQaTsIHQBg&amp;bvm=bv.61725948,d.Yms&amp;psig=AFQjCNHYc2JquNfJbKXTfV94lyFNi8wKDQ&amp;ust=139326527205487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4843" y="1428774"/>
            <a:ext cx="7767781" cy="741362"/>
          </a:xfrm>
        </p:spPr>
        <p:txBody>
          <a:bodyPr/>
          <a:lstStyle/>
          <a:p>
            <a:r>
              <a:rPr lang="de-CH" dirty="0" smtClean="0">
                <a:solidFill>
                  <a:schemeClr val="tx1"/>
                </a:solidFill>
              </a:rPr>
              <a:t>Sozialberatung des Spitalzentrum Oberwallis (SZO)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1725FC-4930-4FCD-B6ED-36623198D373}" type="slidenum">
              <a:rPr lang="de-CH" noProof="0" smtClean="0"/>
              <a:pPr/>
              <a:t>1</a:t>
            </a:fld>
            <a:endParaRPr lang="de-CH" noProof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1500-3CCE-4BD2-95DA-31A5B477C702}" type="datetime6">
              <a:rPr lang="de-CH" noProof="0" smtClean="0"/>
              <a:pPr/>
              <a:t>August 21</a:t>
            </a:fld>
            <a:endParaRPr lang="de-CH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noProof="0" smtClean="0"/>
              <a:t>xxx</a:t>
            </a:r>
            <a:endParaRPr lang="de-CH" noProof="0" dirty="0"/>
          </a:p>
        </p:txBody>
      </p:sp>
      <p:pic>
        <p:nvPicPr>
          <p:cNvPr id="11" name="Grafik 1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66" b="23754"/>
          <a:stretch/>
        </p:blipFill>
        <p:spPr bwMode="auto">
          <a:xfrm>
            <a:off x="580293" y="3157342"/>
            <a:ext cx="3420204" cy="2566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928" y="2540977"/>
            <a:ext cx="4967904" cy="295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0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1725FC-4930-4FCD-B6ED-36623198D373}" type="slidenum">
              <a:rPr lang="de-CH" noProof="0" smtClean="0"/>
              <a:pPr/>
              <a:t>10</a:t>
            </a:fld>
            <a:endParaRPr lang="de-CH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1036-FEC8-40D1-9EF3-B42422E7C816}" type="datetime6">
              <a:rPr lang="de-CH" noProof="0" smtClean="0"/>
              <a:pPr/>
              <a:t>August 21</a:t>
            </a:fld>
            <a:endParaRPr lang="de-CH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noProof="0" smtClean="0"/>
              <a:t>xxx</a:t>
            </a:r>
            <a:endParaRPr lang="de-CH" noProof="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376" y="3297115"/>
            <a:ext cx="4557143" cy="3038096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741314" y="1221162"/>
            <a:ext cx="824093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CH" b="1" dirty="0" smtClean="0">
                <a:solidFill>
                  <a:srgbClr val="FF0000"/>
                </a:solidFill>
              </a:rPr>
              <a:t>Nelly </a:t>
            </a:r>
            <a:r>
              <a:rPr lang="de-CH" b="1" dirty="0">
                <a:solidFill>
                  <a:srgbClr val="FF0000"/>
                </a:solidFill>
              </a:rPr>
              <a:t>Kummer</a:t>
            </a:r>
            <a:r>
              <a:rPr lang="de-CH" dirty="0"/>
              <a:t>,  Sozialarbeiterin </a:t>
            </a:r>
            <a:r>
              <a:rPr lang="de-CH" dirty="0" err="1"/>
              <a:t>BSc</a:t>
            </a:r>
            <a:r>
              <a:rPr lang="de-CH" dirty="0"/>
              <a:t> </a:t>
            </a:r>
            <a:r>
              <a:rPr lang="de-CH" dirty="0" smtClean="0"/>
              <a:t>FH, nelly.kummer@hopitalvs.ch</a:t>
            </a:r>
            <a:r>
              <a:rPr lang="de-CH" dirty="0"/>
              <a:t>, 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027 </a:t>
            </a:r>
            <a:r>
              <a:rPr lang="de-CH" dirty="0"/>
              <a:t>604 36 91 </a:t>
            </a:r>
            <a:r>
              <a:rPr lang="de-CH" dirty="0" smtClean="0"/>
              <a:t>von </a:t>
            </a:r>
            <a:r>
              <a:rPr lang="de-CH" dirty="0"/>
              <a:t>Montag – Dienstag und jeden zweiten </a:t>
            </a:r>
            <a:r>
              <a:rPr lang="de-CH" dirty="0" smtClean="0"/>
              <a:t>Donnerstag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de-CH" sz="500" dirty="0" smtClean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CH" b="1" dirty="0" smtClean="0">
                <a:solidFill>
                  <a:srgbClr val="FF0000"/>
                </a:solidFill>
              </a:rPr>
              <a:t>Andrea </a:t>
            </a:r>
            <a:r>
              <a:rPr lang="de-CH" b="1" dirty="0">
                <a:solidFill>
                  <a:srgbClr val="FF0000"/>
                </a:solidFill>
              </a:rPr>
              <a:t>Schaller</a:t>
            </a:r>
            <a:r>
              <a:rPr lang="de-CH" dirty="0"/>
              <a:t>, Sozialarbeiterin </a:t>
            </a:r>
            <a:r>
              <a:rPr lang="de-CH" dirty="0" err="1"/>
              <a:t>BSc</a:t>
            </a:r>
            <a:r>
              <a:rPr lang="de-CH" dirty="0"/>
              <a:t> </a:t>
            </a:r>
            <a:r>
              <a:rPr lang="de-CH" dirty="0" smtClean="0"/>
              <a:t>FH, andrea.schaller@hopitalvs.ch</a:t>
            </a:r>
            <a:r>
              <a:rPr lang="de-CH" dirty="0"/>
              <a:t>, 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027 </a:t>
            </a:r>
            <a:r>
              <a:rPr lang="de-CH" dirty="0"/>
              <a:t>604 34 </a:t>
            </a:r>
            <a:r>
              <a:rPr lang="de-CH" dirty="0" smtClean="0"/>
              <a:t>37 von </a:t>
            </a:r>
            <a:r>
              <a:rPr lang="de-CH" dirty="0"/>
              <a:t>Dienstag bis </a:t>
            </a:r>
            <a:r>
              <a:rPr lang="de-CH" dirty="0" smtClean="0"/>
              <a:t>Freitag</a:t>
            </a:r>
            <a:br>
              <a:rPr lang="de-CH" dirty="0" smtClean="0"/>
            </a:br>
            <a:endParaRPr lang="de-CH" sz="500" dirty="0" smtClean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CH" b="1" dirty="0" smtClean="0">
                <a:solidFill>
                  <a:srgbClr val="FF0000"/>
                </a:solidFill>
              </a:rPr>
              <a:t>Martina </a:t>
            </a:r>
            <a:r>
              <a:rPr lang="de-CH" b="1" dirty="0">
                <a:solidFill>
                  <a:srgbClr val="FF0000"/>
                </a:solidFill>
              </a:rPr>
              <a:t>Zurwerra</a:t>
            </a:r>
            <a:r>
              <a:rPr lang="de-CH" dirty="0"/>
              <a:t>, Sozialarbeiterin </a:t>
            </a:r>
            <a:r>
              <a:rPr lang="de-CH" dirty="0" err="1"/>
              <a:t>BSc</a:t>
            </a:r>
            <a:r>
              <a:rPr lang="de-CH" dirty="0"/>
              <a:t> </a:t>
            </a:r>
            <a:r>
              <a:rPr lang="de-CH" dirty="0" smtClean="0"/>
              <a:t>FH, martina.zurwerra@hopitalvs.ch</a:t>
            </a:r>
            <a:r>
              <a:rPr lang="de-CH" dirty="0"/>
              <a:t>, 027 604 32 59 </a:t>
            </a:r>
            <a:r>
              <a:rPr lang="de-CH" dirty="0" smtClean="0"/>
              <a:t>von </a:t>
            </a:r>
            <a:r>
              <a:rPr lang="de-CH" dirty="0"/>
              <a:t>Donnerstag – Freitag und jeden zweiten Dienstag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10" name="Rechteck 9"/>
          <p:cNvSpPr/>
          <p:nvPr/>
        </p:nvSpPr>
        <p:spPr>
          <a:xfrm>
            <a:off x="5842680" y="5721879"/>
            <a:ext cx="2898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dirty="0" smtClean="0">
                <a:solidFill>
                  <a:srgbClr val="FF0000"/>
                </a:solidFill>
              </a:rPr>
              <a:t>Wir freuen uns auf die Zusammenarbeit!</a:t>
            </a:r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265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1725FC-4930-4FCD-B6ED-36623198D373}" type="slidenum">
              <a:rPr lang="de-CH" noProof="0" smtClean="0"/>
              <a:pPr/>
              <a:t>2</a:t>
            </a:fld>
            <a:endParaRPr lang="de-CH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1036-FEC8-40D1-9EF3-B42422E7C816}" type="datetime6">
              <a:rPr lang="de-CH" noProof="0" smtClean="0"/>
              <a:pPr/>
              <a:t>August 21</a:t>
            </a:fld>
            <a:endParaRPr lang="de-CH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noProof="0" smtClean="0"/>
              <a:t>xxx</a:t>
            </a:r>
            <a:endParaRPr lang="de-CH" noProof="0" dirty="0"/>
          </a:p>
        </p:txBody>
      </p:sp>
      <p:sp>
        <p:nvSpPr>
          <p:cNvPr id="5" name="Rechteck 4"/>
          <p:cNvSpPr/>
          <p:nvPr/>
        </p:nvSpPr>
        <p:spPr>
          <a:xfrm>
            <a:off x="1179955" y="1812153"/>
            <a:ext cx="75614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pc="15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Genesung gelingt nur nachhaltig, wenn die </a:t>
            </a:r>
            <a:r>
              <a:rPr lang="de-CH" b="1" spc="15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gesamte Lebenswelt </a:t>
            </a:r>
            <a:r>
              <a:rPr lang="de-CH" spc="15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der Patient*innen beachtet wird.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pc="15" dirty="0" smtClean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pc="15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Die Sozialberatung des SZO ergänzt die medizinischen und psychiatrischen Behandlungen, mit Fokus auf die </a:t>
            </a:r>
            <a:r>
              <a:rPr lang="de-CH" b="1" spc="15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äusseren Faktoren </a:t>
            </a:r>
            <a:r>
              <a:rPr lang="de-CH" spc="15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im Leben der Patient*innen.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pc="15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de-CH" spc="15" dirty="0" smtClean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138402" y="1281315"/>
            <a:ext cx="5608458" cy="2777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de-CH" sz="2400" b="1" spc="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Wozu eine </a:t>
            </a:r>
            <a:r>
              <a:rPr lang="de-CH" sz="2400" b="1" spc="1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Sozialberatung im Spital?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732" y="3975287"/>
            <a:ext cx="5036853" cy="225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6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1725FC-4930-4FCD-B6ED-36623198D373}" type="slidenum">
              <a:rPr lang="de-CH" noProof="0" smtClean="0"/>
              <a:pPr/>
              <a:t>3</a:t>
            </a:fld>
            <a:endParaRPr lang="de-CH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1036-FEC8-40D1-9EF3-B42422E7C816}" type="datetime6">
              <a:rPr lang="de-CH" noProof="0" smtClean="0"/>
              <a:pPr/>
              <a:t>August 21</a:t>
            </a:fld>
            <a:endParaRPr lang="de-CH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noProof="0" smtClean="0"/>
              <a:t>xxx</a:t>
            </a:r>
            <a:endParaRPr lang="de-CH" noProof="0" dirty="0"/>
          </a:p>
        </p:txBody>
      </p:sp>
      <p:sp>
        <p:nvSpPr>
          <p:cNvPr id="5" name="Rechteck 4"/>
          <p:cNvSpPr/>
          <p:nvPr/>
        </p:nvSpPr>
        <p:spPr>
          <a:xfrm>
            <a:off x="1136474" y="1171694"/>
            <a:ext cx="50593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2400" b="1" spc="1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Angebot der Sozialberatung SZO</a:t>
            </a:r>
            <a:endParaRPr lang="de-CH" sz="2400" dirty="0"/>
          </a:p>
        </p:txBody>
      </p:sp>
      <p:sp>
        <p:nvSpPr>
          <p:cNvPr id="6" name="Rechteck 5"/>
          <p:cNvSpPr/>
          <p:nvPr/>
        </p:nvSpPr>
        <p:spPr>
          <a:xfrm>
            <a:off x="1136474" y="1698171"/>
            <a:ext cx="77085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pc="15" dirty="0">
                <a:latin typeface="Arial" panose="020B0604020202020204" pitchFamily="34" charset="0"/>
                <a:ea typeface="Times New Roman" panose="02020603050405020304" pitchFamily="18" charset="0"/>
              </a:rPr>
              <a:t>Wir </a:t>
            </a:r>
            <a:r>
              <a:rPr lang="de-CH" spc="15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beraten und unterstützen bei…</a:t>
            </a:r>
          </a:p>
          <a:p>
            <a:endParaRPr lang="de-CH" spc="15" dirty="0">
              <a:latin typeface="Arial" panose="020B0604020202020204" pitchFamily="34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CH" b="1" dirty="0" smtClean="0">
                <a:solidFill>
                  <a:srgbClr val="FF0000"/>
                </a:solidFill>
              </a:rPr>
              <a:t>(Sozial-) Versicherungs- </a:t>
            </a:r>
            <a:r>
              <a:rPr lang="de-CH" b="1" dirty="0">
                <a:solidFill>
                  <a:srgbClr val="FF0000"/>
                </a:solidFill>
              </a:rPr>
              <a:t>oder allgemeinrechtlichen Fragen </a:t>
            </a:r>
            <a:r>
              <a:rPr lang="de-CH" dirty="0"/>
              <a:t>im Zusammenhang mit Krankheit, Unfall oder Geburt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de-CH" dirty="0" smtClean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CH" dirty="0" smtClean="0"/>
              <a:t>Fragen </a:t>
            </a:r>
            <a:r>
              <a:rPr lang="de-CH" dirty="0"/>
              <a:t>bezüglich Rückkehr zur </a:t>
            </a:r>
            <a:r>
              <a:rPr lang="de-CH" b="1" dirty="0">
                <a:solidFill>
                  <a:srgbClr val="FF0000"/>
                </a:solidFill>
              </a:rPr>
              <a:t>Arbeit</a:t>
            </a:r>
            <a:r>
              <a:rPr lang="de-CH" dirty="0"/>
              <a:t> (berufliche Re-Integration</a:t>
            </a:r>
            <a:r>
              <a:rPr lang="de-CH" dirty="0" smtClean="0"/>
              <a:t>)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de-CH" dirty="0" smtClean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CH" b="1" dirty="0" smtClean="0">
                <a:solidFill>
                  <a:srgbClr val="FF0000"/>
                </a:solidFill>
              </a:rPr>
              <a:t>Finanziellen </a:t>
            </a:r>
            <a:r>
              <a:rPr lang="de-CH" b="1" dirty="0">
                <a:solidFill>
                  <a:srgbClr val="FF0000"/>
                </a:solidFill>
              </a:rPr>
              <a:t>Fragen</a:t>
            </a:r>
            <a:r>
              <a:rPr lang="de-CH" dirty="0"/>
              <a:t> wie Taggelder, Ergänzungsleistungen, Invalidenversicherung und Unfallversicherung (Rentenbereich</a:t>
            </a:r>
            <a:r>
              <a:rPr lang="de-CH" dirty="0" smtClean="0"/>
              <a:t>)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de-CH" dirty="0" smtClean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CH" b="1" dirty="0" smtClean="0">
                <a:solidFill>
                  <a:srgbClr val="FF0000"/>
                </a:solidFill>
              </a:rPr>
              <a:t>Anträgen</a:t>
            </a:r>
            <a:r>
              <a:rPr lang="de-CH" dirty="0" smtClean="0"/>
              <a:t> </a:t>
            </a:r>
            <a:r>
              <a:rPr lang="de-CH" dirty="0"/>
              <a:t>an die Behörden und Institutionen (IV, Soziale Institutionen, Fonds, Stiftungen</a:t>
            </a:r>
            <a:r>
              <a:rPr lang="de-CH" dirty="0" smtClean="0"/>
              <a:t>)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de-CH" dirty="0" smtClean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CH" b="1" dirty="0" smtClean="0">
                <a:solidFill>
                  <a:srgbClr val="FF0000"/>
                </a:solidFill>
              </a:rPr>
              <a:t>Vermittlung</a:t>
            </a:r>
            <a:r>
              <a:rPr lang="de-CH" dirty="0" smtClean="0"/>
              <a:t> von internen und </a:t>
            </a:r>
            <a:r>
              <a:rPr lang="de-CH" dirty="0"/>
              <a:t>externen </a:t>
            </a:r>
            <a:r>
              <a:rPr lang="de-CH" dirty="0" smtClean="0"/>
              <a:t>Fachdiensten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de-CH" dirty="0" smtClean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CH" dirty="0" smtClean="0"/>
              <a:t>Verarbeitung </a:t>
            </a:r>
            <a:r>
              <a:rPr lang="de-CH" dirty="0"/>
              <a:t>von </a:t>
            </a:r>
            <a:r>
              <a:rPr lang="de-CH" b="1" dirty="0">
                <a:solidFill>
                  <a:srgbClr val="FF0000"/>
                </a:solidFill>
              </a:rPr>
              <a:t>Krankheits- und </a:t>
            </a:r>
            <a:r>
              <a:rPr lang="de-CH" b="1" dirty="0" smtClean="0">
                <a:solidFill>
                  <a:srgbClr val="FF0000"/>
                </a:solidFill>
              </a:rPr>
              <a:t>Unfallfolgen</a:t>
            </a:r>
            <a:endParaRPr lang="de-CH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41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1725FC-4930-4FCD-B6ED-36623198D373}" type="slidenum">
              <a:rPr lang="de-CH" noProof="0" smtClean="0"/>
              <a:pPr/>
              <a:t>4</a:t>
            </a:fld>
            <a:endParaRPr lang="de-CH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1036-FEC8-40D1-9EF3-B42422E7C816}" type="datetime6">
              <a:rPr lang="de-CH" noProof="0" smtClean="0"/>
              <a:pPr/>
              <a:t>August 21</a:t>
            </a:fld>
            <a:endParaRPr lang="de-CH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noProof="0" smtClean="0"/>
              <a:t>xxx</a:t>
            </a:r>
            <a:endParaRPr lang="de-CH" noProof="0" dirty="0"/>
          </a:p>
        </p:txBody>
      </p:sp>
      <p:sp>
        <p:nvSpPr>
          <p:cNvPr id="5" name="Rechteck 4"/>
          <p:cNvSpPr/>
          <p:nvPr/>
        </p:nvSpPr>
        <p:spPr>
          <a:xfrm>
            <a:off x="1303781" y="1224542"/>
            <a:ext cx="55976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de-CH" sz="2400" b="1" spc="1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Grundsätze der Sozialberatung </a:t>
            </a:r>
            <a:r>
              <a:rPr lang="de-CH" sz="2400" b="1" spc="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SZO </a:t>
            </a:r>
            <a:endParaRPr lang="de-CH" sz="2400" spc="15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303781" y="1673681"/>
            <a:ext cx="756146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pc="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Sozialberatung SZO </a:t>
            </a:r>
            <a:r>
              <a:rPr lang="de-CH" spc="1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 </a:t>
            </a:r>
            <a:r>
              <a:rPr lang="de-CH" b="1" spc="15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freiwillig</a:t>
            </a:r>
            <a:r>
              <a:rPr lang="de-CH" spc="1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und setzt </a:t>
            </a:r>
            <a:r>
              <a:rPr lang="de-CH" spc="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nur ein, wenn sie vom betroffenen </a:t>
            </a:r>
            <a:r>
              <a:rPr lang="de-CH" dirty="0"/>
              <a:t>Patienten</a:t>
            </a:r>
            <a:r>
              <a:rPr lang="de-CH" spc="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dirty="0"/>
              <a:t>gewünscht und als sinnvoll erachtet </a:t>
            </a:r>
            <a:r>
              <a:rPr lang="de-CH" dirty="0" smtClean="0"/>
              <a:t>wird.</a:t>
            </a:r>
            <a:endParaRPr lang="de-CH" spc="15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pc="15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pc="1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de-CH" b="1" spc="15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Genesung</a:t>
            </a:r>
            <a:r>
              <a:rPr lang="de-CH" spc="1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der Patient*innen steht im Vordergrund.</a:t>
            </a:r>
          </a:p>
          <a:p>
            <a:endParaRPr lang="de-CH" spc="15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pc="1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de-CH" spc="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Sozialberatung SZO richtet ihren Fokus auf die Förderung von </a:t>
            </a:r>
            <a:r>
              <a:rPr lang="de-CH" b="1" spc="15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Selbständigkeit und </a:t>
            </a:r>
            <a:r>
              <a:rPr lang="de-CH" b="1" spc="15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Integration</a:t>
            </a:r>
            <a:r>
              <a:rPr lang="de-CH" b="1" spc="1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b="1" spc="15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pc="15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Die Sozialberatung SZO ist eine Ergänzung zur medizinischen und psychiatrischen Behandlung und ist Teil des </a:t>
            </a:r>
            <a:r>
              <a:rPr lang="de-CH" b="1" spc="15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Behandlungsteams</a:t>
            </a:r>
            <a:r>
              <a:rPr lang="de-CH" spc="15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b="1" spc="15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pc="15" dirty="0">
                <a:latin typeface="Arial" panose="020B0604020202020204" pitchFamily="34" charset="0"/>
                <a:ea typeface="Times New Roman" panose="02020603050405020304" pitchFamily="18" charset="0"/>
              </a:rPr>
              <a:t>Die Mitarbeitenden der Sozialberatung SZO unterstehen der </a:t>
            </a:r>
            <a:r>
              <a:rPr lang="de-CH" b="1" spc="15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Schweigepflicht</a:t>
            </a:r>
            <a:r>
              <a:rPr lang="de-CH" spc="15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pc="15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pc="15" dirty="0" smtClean="0">
                <a:latin typeface="Arial" panose="020B0604020202020204" pitchFamily="34" charset="0"/>
              </a:rPr>
              <a:t>Die Sozialberatung SZO orientiert sich am «</a:t>
            </a:r>
            <a:r>
              <a:rPr lang="de-CH" b="1" spc="15" dirty="0" smtClean="0">
                <a:solidFill>
                  <a:srgbClr val="FF0000"/>
                </a:solidFill>
                <a:latin typeface="Arial" panose="020B0604020202020204" pitchFamily="34" charset="0"/>
              </a:rPr>
              <a:t>Bio-psycho-sozialen» Modell</a:t>
            </a:r>
            <a:r>
              <a:rPr lang="de-CH" spc="15" dirty="0" smtClean="0">
                <a:latin typeface="Arial" panose="020B0604020202020204" pitchFamily="34" charset="0"/>
              </a:rPr>
              <a:t> und an der </a:t>
            </a:r>
            <a:r>
              <a:rPr lang="de-CH" b="1" spc="15" dirty="0" smtClean="0">
                <a:solidFill>
                  <a:srgbClr val="FF0000"/>
                </a:solidFill>
                <a:latin typeface="Arial" panose="020B0604020202020204" pitchFamily="34" charset="0"/>
              </a:rPr>
              <a:t>systemischen Beratung</a:t>
            </a:r>
            <a:r>
              <a:rPr lang="de-CH" spc="15" dirty="0" smtClean="0">
                <a:latin typeface="Arial" panose="020B0604020202020204" pitchFamily="34" charset="0"/>
              </a:rPr>
              <a:t>.</a:t>
            </a:r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b="1" spc="15" dirty="0" smtClean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b="1" spc="15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5983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t="3926"/>
          <a:stretch/>
        </p:blipFill>
        <p:spPr>
          <a:xfrm>
            <a:off x="4461142" y="3147645"/>
            <a:ext cx="3952041" cy="31238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1725FC-4930-4FCD-B6ED-36623198D373}" type="slidenum">
              <a:rPr lang="de-CH" noProof="0" smtClean="0"/>
              <a:pPr/>
              <a:t>5</a:t>
            </a:fld>
            <a:endParaRPr lang="de-CH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1036-FEC8-40D1-9EF3-B42422E7C816}" type="datetime6">
              <a:rPr lang="de-CH" noProof="0" smtClean="0"/>
              <a:pPr/>
              <a:t>August 21</a:t>
            </a:fld>
            <a:endParaRPr lang="de-CH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noProof="0" smtClean="0"/>
              <a:t>xxx</a:t>
            </a:r>
            <a:endParaRPr lang="de-CH" noProof="0" dirty="0"/>
          </a:p>
        </p:txBody>
      </p:sp>
      <p:sp>
        <p:nvSpPr>
          <p:cNvPr id="7" name="Rechteck 6"/>
          <p:cNvSpPr/>
          <p:nvPr/>
        </p:nvSpPr>
        <p:spPr>
          <a:xfrm>
            <a:off x="1050262" y="1914787"/>
            <a:ext cx="7254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CH" spc="15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CH" spc="15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247376" y="1545455"/>
            <a:ext cx="756146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pc="15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Die </a:t>
            </a:r>
            <a:r>
              <a:rPr lang="de-CH" spc="15" dirty="0">
                <a:latin typeface="Arial" panose="020B0604020202020204" pitchFamily="34" charset="0"/>
                <a:ea typeface="Times New Roman" panose="02020603050405020304" pitchFamily="18" charset="0"/>
              </a:rPr>
              <a:t>Mitarbeitenden der Sozialberatung SZO unterstehen der </a:t>
            </a:r>
            <a:r>
              <a:rPr lang="de-CH" b="1" spc="15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Schweigepflicht</a:t>
            </a:r>
            <a:r>
              <a:rPr lang="de-CH" spc="15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pc="15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pc="1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Falls erforderlich, können die Patient*innen eine Einwilligung unterschreiben, die uns zum </a:t>
            </a:r>
            <a:r>
              <a:rPr lang="de-CH" b="1" spc="15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Datenaustausch</a:t>
            </a:r>
            <a:r>
              <a:rPr lang="de-CH" spc="1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mit externen Partner*innen ermächtigt.</a:t>
            </a:r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pc="15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247376" y="1098990"/>
            <a:ext cx="21643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2000" b="1" spc="15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Schweigepflicht</a:t>
            </a: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302591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1725FC-4930-4FCD-B6ED-36623198D373}" type="slidenum">
              <a:rPr lang="de-CH" noProof="0" smtClean="0"/>
              <a:pPr/>
              <a:t>6</a:t>
            </a:fld>
            <a:endParaRPr lang="de-CH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1036-FEC8-40D1-9EF3-B42422E7C816}" type="datetime6">
              <a:rPr lang="de-CH" noProof="0" smtClean="0"/>
              <a:pPr/>
              <a:t>August 21</a:t>
            </a:fld>
            <a:endParaRPr lang="de-CH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noProof="0" smtClean="0"/>
              <a:t>xxx</a:t>
            </a:r>
            <a:endParaRPr lang="de-CH" noProof="0" dirty="0"/>
          </a:p>
        </p:txBody>
      </p:sp>
      <p:sp>
        <p:nvSpPr>
          <p:cNvPr id="5" name="Rechteck 4"/>
          <p:cNvSpPr/>
          <p:nvPr/>
        </p:nvSpPr>
        <p:spPr>
          <a:xfrm>
            <a:off x="1247376" y="1232654"/>
            <a:ext cx="34515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2000" b="1" spc="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Bio-psycho-soziale Modell</a:t>
            </a:r>
            <a:endParaRPr lang="de-CH" sz="2000" dirty="0"/>
          </a:p>
        </p:txBody>
      </p:sp>
      <p:sp>
        <p:nvSpPr>
          <p:cNvPr id="7" name="Rechteck 6"/>
          <p:cNvSpPr/>
          <p:nvPr/>
        </p:nvSpPr>
        <p:spPr>
          <a:xfrm>
            <a:off x="1319349" y="1721173"/>
            <a:ext cx="6466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pc="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Sozialberatung SZO </a:t>
            </a:r>
            <a:r>
              <a:rPr lang="de-CH" spc="1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orientiert sich </a:t>
            </a:r>
            <a:r>
              <a:rPr lang="de-CH" spc="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ihrer Arbeit </a:t>
            </a:r>
            <a:r>
              <a:rPr lang="de-CH" spc="1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dem </a:t>
            </a:r>
            <a:r>
              <a:rPr lang="de-CH" b="1" dirty="0">
                <a:solidFill>
                  <a:srgbClr val="FF0000"/>
                </a:solidFill>
              </a:rPr>
              <a:t>«bio-psycho-soziale-Modell».</a:t>
            </a:r>
          </a:p>
        </p:txBody>
      </p:sp>
      <p:sp>
        <p:nvSpPr>
          <p:cNvPr id="8" name="Rechteck 7"/>
          <p:cNvSpPr/>
          <p:nvPr/>
        </p:nvSpPr>
        <p:spPr>
          <a:xfrm>
            <a:off x="1319349" y="2486691"/>
            <a:ext cx="75395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pc="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Das </a:t>
            </a:r>
            <a:r>
              <a:rPr lang="de-CH" spc="1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«bio-psycho-soziale</a:t>
            </a:r>
            <a:r>
              <a:rPr lang="de-CH" spc="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Modell erlaubt eine </a:t>
            </a:r>
            <a:r>
              <a:rPr lang="de-CH" spc="1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möglichst </a:t>
            </a:r>
            <a:r>
              <a:rPr lang="de-CH" b="1" spc="15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ganzheitliche </a:t>
            </a:r>
            <a:r>
              <a:rPr lang="de-CH" b="1" dirty="0">
                <a:solidFill>
                  <a:srgbClr val="FF0000"/>
                </a:solidFill>
              </a:rPr>
              <a:t>Sicht </a:t>
            </a:r>
            <a:r>
              <a:rPr lang="de-CH" dirty="0"/>
              <a:t>auf die Situation eines Patienten und seines </a:t>
            </a:r>
            <a:r>
              <a:rPr lang="de-CH" dirty="0" smtClean="0"/>
              <a:t>Umfeldes.</a:t>
            </a:r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/>
          </a:p>
        </p:txBody>
      </p:sp>
      <p:pic>
        <p:nvPicPr>
          <p:cNvPr id="10" name="irc_mi" descr="http://www.gesundheit-im-mittelpunkt.eu/assets/images/Bio..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9810" y="3225291"/>
            <a:ext cx="2205191" cy="19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eck 11"/>
          <p:cNvSpPr/>
          <p:nvPr/>
        </p:nvSpPr>
        <p:spPr>
          <a:xfrm>
            <a:off x="1247376" y="5335852"/>
            <a:ext cx="76115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pc="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Herausforderung liegt darin, die </a:t>
            </a:r>
            <a:r>
              <a:rPr lang="de-CH" b="1" spc="15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verschiedenen </a:t>
            </a:r>
            <a:r>
              <a:rPr lang="de-CH" b="1" spc="15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Blickwinkel </a:t>
            </a:r>
            <a:r>
              <a:rPr lang="de-CH" dirty="0" smtClean="0"/>
              <a:t>(</a:t>
            </a:r>
            <a:r>
              <a:rPr lang="de-CH" dirty="0"/>
              <a:t>Fachkenntnisse) im Interesse und Nutzen für den Patienten und dessen Umfeld einzusetzen (</a:t>
            </a:r>
            <a:r>
              <a:rPr lang="de-CH" dirty="0" smtClean="0"/>
              <a:t>Schwarmintelligenz).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8793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1725FC-4930-4FCD-B6ED-36623198D373}" type="slidenum">
              <a:rPr lang="de-CH" noProof="0" smtClean="0"/>
              <a:pPr/>
              <a:t>7</a:t>
            </a:fld>
            <a:endParaRPr lang="de-CH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1036-FEC8-40D1-9EF3-B42422E7C816}" type="datetime6">
              <a:rPr lang="de-CH" noProof="0" smtClean="0"/>
              <a:pPr/>
              <a:t>August 21</a:t>
            </a:fld>
            <a:endParaRPr lang="de-CH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noProof="0" smtClean="0"/>
              <a:t>xxx</a:t>
            </a:r>
            <a:endParaRPr lang="de-CH" noProof="0" dirty="0"/>
          </a:p>
        </p:txBody>
      </p:sp>
      <p:sp>
        <p:nvSpPr>
          <p:cNvPr id="5" name="Rechteck 4"/>
          <p:cNvSpPr/>
          <p:nvPr/>
        </p:nvSpPr>
        <p:spPr>
          <a:xfrm>
            <a:off x="1247376" y="1232654"/>
            <a:ext cx="29883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2000" b="1" spc="1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Systemische Beratung</a:t>
            </a:r>
            <a:endParaRPr lang="de-CH" sz="2000" dirty="0"/>
          </a:p>
        </p:txBody>
      </p:sp>
      <p:sp>
        <p:nvSpPr>
          <p:cNvPr id="8" name="Rechteck 7"/>
          <p:cNvSpPr/>
          <p:nvPr/>
        </p:nvSpPr>
        <p:spPr>
          <a:xfrm>
            <a:off x="1319349" y="1809683"/>
            <a:ext cx="742206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pc="1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Sozialberatung SZO nimmt die Patient*innen in ihren </a:t>
            </a:r>
            <a:r>
              <a:rPr lang="de-CH" b="1" spc="15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Systemzusammenhängen </a:t>
            </a:r>
            <a:r>
              <a:rPr lang="de-CH" spc="1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pc="15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pc="15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Sie richtet den Fokus auf die Förderung von </a:t>
            </a:r>
            <a:r>
              <a:rPr lang="de-CH" b="1" spc="15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Selbstorganisations-prozessen</a:t>
            </a:r>
            <a:r>
              <a:rPr lang="de-CH" spc="15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im System.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pc="15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pc="15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Sie unterstützt die Patient*innen dabei, ihre </a:t>
            </a:r>
            <a:r>
              <a:rPr lang="de-CH" b="1" spc="15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eigene Lösungswege </a:t>
            </a:r>
            <a:r>
              <a:rPr lang="de-CH" spc="15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zu finden.</a:t>
            </a:r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/>
          </a:p>
        </p:txBody>
      </p:sp>
      <p:pic>
        <p:nvPicPr>
          <p:cNvPr id="1026" name="Picture 2" descr="Newton's Cradle - Newton Pendel - Kugelstosspendel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816" y="4026877"/>
            <a:ext cx="3802600" cy="212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8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1725FC-4930-4FCD-B6ED-36623198D373}" type="slidenum">
              <a:rPr lang="de-CH" noProof="0" smtClean="0"/>
              <a:pPr/>
              <a:t>8</a:t>
            </a:fld>
            <a:endParaRPr lang="de-CH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1036-FEC8-40D1-9EF3-B42422E7C816}" type="datetime6">
              <a:rPr lang="de-CH" noProof="0" smtClean="0"/>
              <a:pPr/>
              <a:t>August 21</a:t>
            </a:fld>
            <a:endParaRPr lang="de-CH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noProof="0" smtClean="0"/>
              <a:t>xxx</a:t>
            </a:r>
            <a:endParaRPr lang="de-CH" noProof="0" dirty="0"/>
          </a:p>
        </p:txBody>
      </p:sp>
      <p:sp>
        <p:nvSpPr>
          <p:cNvPr id="5" name="Rechteck 4"/>
          <p:cNvSpPr/>
          <p:nvPr/>
        </p:nvSpPr>
        <p:spPr>
          <a:xfrm>
            <a:off x="1247376" y="1232654"/>
            <a:ext cx="45929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2000" b="1" spc="1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Interinstitutionelle Zusammenarbeit</a:t>
            </a:r>
            <a:endParaRPr lang="de-CH" sz="2000" dirty="0"/>
          </a:p>
        </p:txBody>
      </p:sp>
      <p:sp>
        <p:nvSpPr>
          <p:cNvPr id="7" name="Rechteck 6"/>
          <p:cNvSpPr/>
          <p:nvPr/>
        </p:nvSpPr>
        <p:spPr>
          <a:xfrm>
            <a:off x="1247376" y="1827448"/>
            <a:ext cx="74026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/>
              <a:t>Die Sozialberatung SZO arbeitet </a:t>
            </a:r>
            <a:r>
              <a:rPr lang="de-CH" b="1" dirty="0" smtClean="0">
                <a:solidFill>
                  <a:srgbClr val="FF0000"/>
                </a:solidFill>
              </a:rPr>
              <a:t>netzwerkorientiert</a:t>
            </a:r>
            <a:r>
              <a:rPr lang="de-CH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pc="15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pc="1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de-CH" spc="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Sozialberatung SZO sieht sich als </a:t>
            </a:r>
            <a:r>
              <a:rPr lang="de-CH" b="1" spc="15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Bindeglied </a:t>
            </a:r>
            <a:r>
              <a:rPr lang="de-CH" spc="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zwischen den Patient*innen, dem medizinischen und psychiatrischen Behandlungsteam und den externen Akteur*innen.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b="1" spc="15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712" y="3508097"/>
            <a:ext cx="5566952" cy="273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3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1725FC-4930-4FCD-B6ED-36623198D373}" type="slidenum">
              <a:rPr lang="de-CH" noProof="0" smtClean="0"/>
              <a:pPr/>
              <a:t>9</a:t>
            </a:fld>
            <a:endParaRPr lang="de-CH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1036-FEC8-40D1-9EF3-B42422E7C816}" type="datetime6">
              <a:rPr lang="de-CH" noProof="0" smtClean="0"/>
              <a:pPr/>
              <a:t>August 21</a:t>
            </a:fld>
            <a:endParaRPr lang="de-CH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noProof="0" smtClean="0"/>
              <a:t>xxx</a:t>
            </a:r>
            <a:endParaRPr lang="de-CH" noProof="0" dirty="0"/>
          </a:p>
        </p:txBody>
      </p:sp>
      <p:sp>
        <p:nvSpPr>
          <p:cNvPr id="7" name="Rechteck 6"/>
          <p:cNvSpPr/>
          <p:nvPr/>
        </p:nvSpPr>
        <p:spPr>
          <a:xfrm>
            <a:off x="1247376" y="1232654"/>
            <a:ext cx="1917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2000" b="1" spc="1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Anmeldungen</a:t>
            </a:r>
            <a:endParaRPr lang="de-CH" sz="2000" dirty="0"/>
          </a:p>
        </p:txBody>
      </p:sp>
      <p:sp>
        <p:nvSpPr>
          <p:cNvPr id="9" name="Rechteck 8"/>
          <p:cNvSpPr/>
          <p:nvPr/>
        </p:nvSpPr>
        <p:spPr>
          <a:xfrm>
            <a:off x="1247376" y="1827448"/>
            <a:ext cx="74026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dirty="0" smtClean="0"/>
              <a:t>Angemeldet werden können Patient*innen vom SZO.</a:t>
            </a:r>
          </a:p>
          <a:p>
            <a:endParaRPr lang="de-CH" dirty="0" smtClean="0"/>
          </a:p>
          <a:p>
            <a:r>
              <a:rPr lang="de-CH" dirty="0" smtClean="0"/>
              <a:t>Anmelden können: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/>
              <a:t>Patient*innen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err="1" smtClean="0"/>
              <a:t>Ärzt</a:t>
            </a:r>
            <a:r>
              <a:rPr lang="de-CH" dirty="0" smtClean="0"/>
              <a:t>*innen und Therapeut*innen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/>
              <a:t>Familienangehörige und Freunde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/>
              <a:t>Arbeitgeber*innen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pc="15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Partnerinstitutionen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pc="15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…</a:t>
            </a:r>
          </a:p>
          <a:p>
            <a:endParaRPr lang="de-CH" spc="15" dirty="0" smtClean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CH" spc="15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Die Anmeldung erfolgt am Besten über die allgemeine E-Mail-Adresse </a:t>
            </a:r>
            <a:r>
              <a:rPr lang="de-CH" b="1" dirty="0">
                <a:solidFill>
                  <a:srgbClr val="FF0000"/>
                </a:solidFill>
              </a:rPr>
              <a:t>szo.sozialberatung@hopitalvs.ch </a:t>
            </a:r>
            <a:r>
              <a:rPr lang="de-CH" spc="15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oder per Telefon.</a:t>
            </a:r>
          </a:p>
          <a:p>
            <a:endParaRPr lang="de-CH" dirty="0"/>
          </a:p>
        </p:txBody>
      </p:sp>
      <p:pic>
        <p:nvPicPr>
          <p:cNvPr id="3076" name="Picture 4" descr="E -Mail-Symbol | Stock-Vektor | Colour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914" y="4901832"/>
            <a:ext cx="1446671" cy="144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85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Spital Wallis">
      <a:dk1>
        <a:sysClr val="windowText" lastClr="000000"/>
      </a:dk1>
      <a:lt1>
        <a:srgbClr val="FFFFFF"/>
      </a:lt1>
      <a:dk2>
        <a:srgbClr val="1F497D"/>
      </a:dk2>
      <a:lt2>
        <a:srgbClr val="F2F2F2"/>
      </a:lt2>
      <a:accent1>
        <a:srgbClr val="3A53A4"/>
      </a:accent1>
      <a:accent2>
        <a:srgbClr val="9262AC"/>
      </a:accent2>
      <a:accent3>
        <a:srgbClr val="A0412E"/>
      </a:accent3>
      <a:accent4>
        <a:srgbClr val="4A847D"/>
      </a:accent4>
      <a:accent5>
        <a:srgbClr val="B49318"/>
      </a:accent5>
      <a:accent6>
        <a:srgbClr val="DB6C11"/>
      </a:accent6>
      <a:hlink>
        <a:srgbClr val="D20000"/>
      </a:hlink>
      <a:folHlink>
        <a:srgbClr val="D2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96E46040-AB09-4604-8CDB-B2511B269314}" vid="{E6E686C0-C7CB-422B-8B3E-758DFAF83CA0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document xmlns="http://www.docugate.com/2015/docugatedatastorexml">
  <snapins xmlns=""/>
</document>
</file>

<file path=customXml/itemProps1.xml><?xml version="1.0" encoding="utf-8"?>
<ds:datastoreItem xmlns:ds="http://schemas.openxmlformats.org/officeDocument/2006/customXml" ds:itemID="{5610BD08-C24E-4D62-8A28-A836C940AA57}">
  <ds:schemaRefs>
    <ds:schemaRef ds:uri="http://www.docugate.com/2015/docugatedatastorexml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Präsentation1</Template>
  <TotalTime>0</TotalTime>
  <Words>538</Words>
  <Application>Microsoft Office PowerPoint</Application>
  <PresentationFormat>Bildschirmpräsentation (4:3)</PresentationFormat>
  <Paragraphs>111</Paragraphs>
  <Slides>10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 2</vt:lpstr>
      <vt:lpstr>Larissa-Design</vt:lpstr>
      <vt:lpstr>Sozialberatung des Spitalzentrum Oberwallis (SZO)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Hopital du Valais / Spital Wallis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Zengaffinen Arnold</dc:creator>
  <cp:lastModifiedBy>Barbara GUNTERN</cp:lastModifiedBy>
  <cp:revision>78</cp:revision>
  <cp:lastPrinted>2021-05-31T06:08:32Z</cp:lastPrinted>
  <dcterms:created xsi:type="dcterms:W3CDTF">2018-03-14T12:29:34Z</dcterms:created>
  <dcterms:modified xsi:type="dcterms:W3CDTF">2021-08-25T16:44:35Z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skPaneEnabled">
    <vt:lpwstr>False</vt:lpwstr>
  </property>
  <property fmtid="{D5CDD505-2E9C-101B-9397-08002B2CF9AE}" pid="3" name="wpadressefirma">
    <vt:lpwstr/>
  </property>
  <property fmtid="{D5CDD505-2E9C-101B-9397-08002B2CF9AE}" pid="4" name="wpadresseanrede">
    <vt:lpwstr/>
  </property>
  <property fmtid="{D5CDD505-2E9C-101B-9397-08002B2CF9AE}" pid="5" name="wpadresselettercivility">
    <vt:lpwstr/>
  </property>
  <property fmtid="{D5CDD505-2E9C-101B-9397-08002B2CF9AE}" pid="6" name="wpadressevorname">
    <vt:lpwstr/>
  </property>
  <property fmtid="{D5CDD505-2E9C-101B-9397-08002B2CF9AE}" pid="7" name="wpadressename">
    <vt:lpwstr/>
  </property>
  <property fmtid="{D5CDD505-2E9C-101B-9397-08002B2CF9AE}" pid="8" name="wpadressefunktion">
    <vt:lpwstr/>
  </property>
  <property fmtid="{D5CDD505-2E9C-101B-9397-08002B2CF9AE}" pid="9" name="wpadressefunktiond">
    <vt:lpwstr/>
  </property>
  <property fmtid="{D5CDD505-2E9C-101B-9397-08002B2CF9AE}" pid="10" name="wpadressefunktionf">
    <vt:lpwstr/>
  </property>
  <property fmtid="{D5CDD505-2E9C-101B-9397-08002B2CF9AE}" pid="11" name="wpadresseabteilung">
    <vt:lpwstr/>
  </property>
  <property fmtid="{D5CDD505-2E9C-101B-9397-08002B2CF9AE}" pid="12" name="wpadressestrasse">
    <vt:lpwstr/>
  </property>
  <property fmtid="{D5CDD505-2E9C-101B-9397-08002B2CF9AE}" pid="13" name="wpadressepostfach">
    <vt:lpwstr/>
  </property>
  <property fmtid="{D5CDD505-2E9C-101B-9397-08002B2CF9AE}" pid="14" name="wpadresseplz">
    <vt:lpwstr/>
  </property>
  <property fmtid="{D5CDD505-2E9C-101B-9397-08002B2CF9AE}" pid="15" name="wpadresseort">
    <vt:lpwstr/>
  </property>
  <property fmtid="{D5CDD505-2E9C-101B-9397-08002B2CF9AE}" pid="16" name="wpadressedescription">
    <vt:lpwstr/>
  </property>
  <property fmtid="{D5CDD505-2E9C-101B-9397-08002B2CF9AE}" pid="17" name="wpadresseland">
    <vt:lpwstr/>
  </property>
  <property fmtid="{D5CDD505-2E9C-101B-9397-08002B2CF9AE}" pid="18" name="wpadressetelefon">
    <vt:lpwstr/>
  </property>
  <property fmtid="{D5CDD505-2E9C-101B-9397-08002B2CF9AE}" pid="19" name="wpadressetelefax">
    <vt:lpwstr/>
  </property>
  <property fmtid="{D5CDD505-2E9C-101B-9397-08002B2CF9AE}" pid="20" name="wpadresseemail">
    <vt:lpwstr/>
  </property>
  <property fmtid="{D5CDD505-2E9C-101B-9397-08002B2CF9AE}" pid="21" name="wpadresse">
    <vt:lpwstr/>
  </property>
  <property fmtid="{D5CDD505-2E9C-101B-9397-08002B2CF9AE}" pid="22" name="wpadresseversandart">
    <vt:lpwstr/>
  </property>
  <property fmtid="{D5CDD505-2E9C-101B-9397-08002B2CF9AE}" pid="23" name="wpadresseversandartunformatted">
    <vt:lpwstr/>
  </property>
  <property fmtid="{D5CDD505-2E9C-101B-9397-08002B2CF9AE}" pid="24" name="wpadresseadresslayout">
    <vt:lpwstr>Schweiz</vt:lpwstr>
  </property>
  <property fmtid="{D5CDD505-2E9C-101B-9397-08002B2CF9AE}" pid="25" name="6380c63c-a732-4a61-a176-74fb84425b91applyforalltemplateschecked">
    <vt:lpwstr>True</vt:lpwstr>
  </property>
  <property fmtid="{D5CDD505-2E9C-101B-9397-08002B2CF9AE}" pid="26" name="wpänderungsdatum">
    <vt:lpwstr/>
  </property>
  <property fmtid="{D5CDD505-2E9C-101B-9397-08002B2CF9AE}" pid="27" name="wpänderungsdatumunformatted">
    <vt:lpwstr/>
  </property>
  <property fmtid="{D5CDD505-2E9C-101B-9397-08002B2CF9AE}" pid="28" name="dateipfad">
    <vt:lpwstr/>
  </property>
  <property fmtid="{D5CDD505-2E9C-101B-9397-08002B2CF9AE}" pid="29" name="dateipfadunformatted">
    <vt:lpwstr/>
  </property>
  <property fmtid="{D5CDD505-2E9C-101B-9397-08002B2CF9AE}" pid="30" name="weitereinformationen">
    <vt:lpwstr/>
  </property>
  <property fmtid="{D5CDD505-2E9C-101B-9397-08002B2CF9AE}" pid="31" name="weitereinformationenunformatted">
    <vt:lpwstr/>
  </property>
  <property fmtid="{D5CDD505-2E9C-101B-9397-08002B2CF9AE}" pid="32" name="wpsourceid">
    <vt:lpwstr/>
  </property>
  <property fmtid="{D5CDD505-2E9C-101B-9397-08002B2CF9AE}" pid="33" name="wpabsenderlayout">
    <vt:lpwstr/>
  </property>
  <property fmtid="{D5CDD505-2E9C-101B-9397-08002B2CF9AE}" pid="34" name="wpdepartementkurzd">
    <vt:lpwstr/>
  </property>
  <property fmtid="{D5CDD505-2E9C-101B-9397-08002B2CF9AE}" pid="35" name="wpdepartementkurzf">
    <vt:lpwstr/>
  </property>
  <property fmtid="{D5CDD505-2E9C-101B-9397-08002B2CF9AE}" pid="36" name="wpdepartementwordfilede">
    <vt:lpwstr/>
  </property>
  <property fmtid="{D5CDD505-2E9C-101B-9397-08002B2CF9AE}" pid="37" name="wpdepartementwordfilefr">
    <vt:lpwstr/>
  </property>
  <property fmtid="{D5CDD505-2E9C-101B-9397-08002B2CF9AE}" pid="38" name="wpspitalkurzd">
    <vt:lpwstr/>
  </property>
  <property fmtid="{D5CDD505-2E9C-101B-9397-08002B2CF9AE}" pid="39" name="wpspitalkurzf">
    <vt:lpwstr/>
  </property>
  <property fmtid="{D5CDD505-2E9C-101B-9397-08002B2CF9AE}" pid="40" name="wpdepartementbezd">
    <vt:lpwstr/>
  </property>
  <property fmtid="{D5CDD505-2E9C-101B-9397-08002B2CF9AE}" pid="41" name="wpdepartementbezf">
    <vt:lpwstr/>
  </property>
  <property fmtid="{D5CDD505-2E9C-101B-9397-08002B2CF9AE}" pid="42" name="wpdepartementtel">
    <vt:lpwstr/>
  </property>
  <property fmtid="{D5CDD505-2E9C-101B-9397-08002B2CF9AE}" pid="43" name="wpdepartementfax">
    <vt:lpwstr/>
  </property>
  <property fmtid="{D5CDD505-2E9C-101B-9397-08002B2CF9AE}" pid="44" name="wpdepartementbildsprache1">
    <vt:lpwstr/>
  </property>
  <property fmtid="{D5CDD505-2E9C-101B-9397-08002B2CF9AE}" pid="45" name="wpdepartementmail">
    <vt:lpwstr/>
  </property>
  <property fmtid="{D5CDD505-2E9C-101B-9397-08002B2CF9AE}" pid="46" name="wpdepartementbildsprache2">
    <vt:lpwstr/>
  </property>
  <property fmtid="{D5CDD505-2E9C-101B-9397-08002B2CF9AE}" pid="47" name="wpdepartementbildsprache3">
    <vt:lpwstr/>
  </property>
  <property fmtid="{D5CDD505-2E9C-101B-9397-08002B2CF9AE}" pid="48" name="wpdepartementbildsprache4">
    <vt:lpwstr/>
  </property>
  <property fmtid="{D5CDD505-2E9C-101B-9397-08002B2CF9AE}" pid="49" name="wpdepartementbildsprache5">
    <vt:lpwstr/>
  </property>
  <property fmtid="{D5CDD505-2E9C-101B-9397-08002B2CF9AE}" pid="50" name="wpdepartementbildsprache6">
    <vt:lpwstr/>
  </property>
  <property fmtid="{D5CDD505-2E9C-101B-9397-08002B2CF9AE}" pid="51" name="wpdepartementbildsprache7">
    <vt:lpwstr/>
  </property>
  <property fmtid="{D5CDD505-2E9C-101B-9397-08002B2CF9AE}" pid="52" name="wpdepartementbildsprache8">
    <vt:lpwstr/>
  </property>
  <property fmtid="{D5CDD505-2E9C-101B-9397-08002B2CF9AE}" pid="53" name="wpdepartementspitalid">
    <vt:lpwstr/>
  </property>
  <property fmtid="{D5CDD505-2E9C-101B-9397-08002B2CF9AE}" pid="54" name="wpspitalid">
    <vt:lpwstr/>
  </property>
  <property fmtid="{D5CDD505-2E9C-101B-9397-08002B2CF9AE}" pid="55" name="wpspitalbezd">
    <vt:lpwstr/>
  </property>
  <property fmtid="{D5CDD505-2E9C-101B-9397-08002B2CF9AE}" pid="56" name="wpspitalbezf">
    <vt:lpwstr/>
  </property>
  <property fmtid="{D5CDD505-2E9C-101B-9397-08002B2CF9AE}" pid="57" name="wpspitalstrasse">
    <vt:lpwstr/>
  </property>
  <property fmtid="{D5CDD505-2E9C-101B-9397-08002B2CF9AE}" pid="58" name="wpspitalpostfachf">
    <vt:lpwstr/>
  </property>
  <property fmtid="{D5CDD505-2E9C-101B-9397-08002B2CF9AE}" pid="59" name="wpspitalpostfachd">
    <vt:lpwstr/>
  </property>
  <property fmtid="{D5CDD505-2E9C-101B-9397-08002B2CF9AE}" pid="60" name="wpspitalplz">
    <vt:lpwstr/>
  </property>
  <property fmtid="{D5CDD505-2E9C-101B-9397-08002B2CF9AE}" pid="61" name="wpspitalortd">
    <vt:lpwstr/>
  </property>
  <property fmtid="{D5CDD505-2E9C-101B-9397-08002B2CF9AE}" pid="62" name="wpspitalortf">
    <vt:lpwstr/>
  </property>
  <property fmtid="{D5CDD505-2E9C-101B-9397-08002B2CF9AE}" pid="63" name="wpspitalzentrumid">
    <vt:lpwstr/>
  </property>
  <property fmtid="{D5CDD505-2E9C-101B-9397-08002B2CF9AE}" pid="64" name="wpzentrumid">
    <vt:lpwstr/>
  </property>
  <property fmtid="{D5CDD505-2E9C-101B-9397-08002B2CF9AE}" pid="65" name="wpzentrumbezd">
    <vt:lpwstr/>
  </property>
  <property fmtid="{D5CDD505-2E9C-101B-9397-08002B2CF9AE}" pid="66" name="wpzentrumbezf">
    <vt:lpwstr/>
  </property>
  <property fmtid="{D5CDD505-2E9C-101B-9397-08002B2CF9AE}" pid="67" name="wpzentrumkurzd">
    <vt:lpwstr/>
  </property>
  <property fmtid="{D5CDD505-2E9C-101B-9397-08002B2CF9AE}" pid="68" name="wpzentrumkurzf">
    <vt:lpwstr/>
  </property>
  <property fmtid="{D5CDD505-2E9C-101B-9397-08002B2CF9AE}" pid="69" name="wpzentrumfirmaid">
    <vt:lpwstr/>
  </property>
  <property fmtid="{D5CDD505-2E9C-101B-9397-08002B2CF9AE}" pid="70" name="wpfirmaid">
    <vt:lpwstr/>
  </property>
  <property fmtid="{D5CDD505-2E9C-101B-9397-08002B2CF9AE}" pid="71" name="wpfirmabezd">
    <vt:lpwstr/>
  </property>
  <property fmtid="{D5CDD505-2E9C-101B-9397-08002B2CF9AE}" pid="72" name="wpfirmabezf">
    <vt:lpwstr/>
  </property>
  <property fmtid="{D5CDD505-2E9C-101B-9397-08002B2CF9AE}" pid="73" name="wpfirmakurzd">
    <vt:lpwstr/>
  </property>
  <property fmtid="{D5CDD505-2E9C-101B-9397-08002B2CF9AE}" pid="74" name="wpfirmakurzf">
    <vt:lpwstr/>
  </property>
  <property fmtid="{D5CDD505-2E9C-101B-9397-08002B2CF9AE}" pid="75" name="wpdepartementdescriptiond">
    <vt:lpwstr/>
  </property>
  <property fmtid="{D5CDD505-2E9C-101B-9397-08002B2CF9AE}" pid="76" name="wpdepartementdescriptionf">
    <vt:lpwstr/>
  </property>
  <property fmtid="{D5CDD505-2E9C-101B-9397-08002B2CF9AE}" pid="77" name="wpdescription">
    <vt:lpwstr/>
  </property>
  <property fmtid="{D5CDD505-2E9C-101B-9397-08002B2CF9AE}" pid="78" name="wpkontaktsourceid">
    <vt:lpwstr/>
  </property>
  <property fmtid="{D5CDD505-2E9C-101B-9397-08002B2CF9AE}" pid="79" name="wpkontaktkurzzeichen">
    <vt:lpwstr/>
  </property>
  <property fmtid="{D5CDD505-2E9C-101B-9397-08002B2CF9AE}" pid="80" name="wpkontakttitel">
    <vt:lpwstr/>
  </property>
  <property fmtid="{D5CDD505-2E9C-101B-9397-08002B2CF9AE}" pid="81" name="wpkontaktabbreviatedtitle">
    <vt:lpwstr/>
  </property>
  <property fmtid="{D5CDD505-2E9C-101B-9397-08002B2CF9AE}" pid="82" name="wpkontaktvorname">
    <vt:lpwstr/>
  </property>
  <property fmtid="{D5CDD505-2E9C-101B-9397-08002B2CF9AE}" pid="83" name="wpkontaktcivility">
    <vt:lpwstr/>
  </property>
  <property fmtid="{D5CDD505-2E9C-101B-9397-08002B2CF9AE}" pid="84" name="wpkontaktname">
    <vt:lpwstr/>
  </property>
  <property fmtid="{D5CDD505-2E9C-101B-9397-08002B2CF9AE}" pid="85" name="wpkontaktfunktion">
    <vt:lpwstr/>
  </property>
  <property fmtid="{D5CDD505-2E9C-101B-9397-08002B2CF9AE}" pid="86" name="wpkontaktlettercivility">
    <vt:lpwstr/>
  </property>
  <property fmtid="{D5CDD505-2E9C-101B-9397-08002B2CF9AE}" pid="87" name="wpkontaktfunktionf">
    <vt:lpwstr/>
  </property>
  <property fmtid="{D5CDD505-2E9C-101B-9397-08002B2CF9AE}" pid="88" name="wpkontaktfunktiond">
    <vt:lpwstr/>
  </property>
  <property fmtid="{D5CDD505-2E9C-101B-9397-08002B2CF9AE}" pid="89" name="wpkontaktabteilung">
    <vt:lpwstr/>
  </property>
  <property fmtid="{D5CDD505-2E9C-101B-9397-08002B2CF9AE}" pid="90" name="wpkontaktspitalzentrum">
    <vt:lpwstr/>
  </property>
  <property fmtid="{D5CDD505-2E9C-101B-9397-08002B2CF9AE}" pid="91" name="wpkontakttelefon">
    <vt:lpwstr/>
  </property>
  <property fmtid="{D5CDD505-2E9C-101B-9397-08002B2CF9AE}" pid="92" name="wpkontaktmail">
    <vt:lpwstr/>
  </property>
  <property fmtid="{D5CDD505-2E9C-101B-9397-08002B2CF9AE}" pid="93" name="wpkontaktdescription">
    <vt:lpwstr/>
  </property>
  <property fmtid="{D5CDD505-2E9C-101B-9397-08002B2CF9AE}" pid="94" name="wpbenutzerlinkssourceid">
    <vt:lpwstr/>
  </property>
  <property fmtid="{D5CDD505-2E9C-101B-9397-08002B2CF9AE}" pid="95" name="wpbenutzerlinkskurzzeichen">
    <vt:lpwstr/>
  </property>
  <property fmtid="{D5CDD505-2E9C-101B-9397-08002B2CF9AE}" pid="96" name="wpbenutzerlinkstitel">
    <vt:lpwstr/>
  </property>
  <property fmtid="{D5CDD505-2E9C-101B-9397-08002B2CF9AE}" pid="97" name="wpbenutzerlinksabbreviatedtitle">
    <vt:lpwstr/>
  </property>
  <property fmtid="{D5CDD505-2E9C-101B-9397-08002B2CF9AE}" pid="98" name="wpbenutzerlinksvorname">
    <vt:lpwstr/>
  </property>
  <property fmtid="{D5CDD505-2E9C-101B-9397-08002B2CF9AE}" pid="99" name="wpbenutzerlinkscivility">
    <vt:lpwstr/>
  </property>
  <property fmtid="{D5CDD505-2E9C-101B-9397-08002B2CF9AE}" pid="100" name="wpbenutzerlinksname">
    <vt:lpwstr/>
  </property>
  <property fmtid="{D5CDD505-2E9C-101B-9397-08002B2CF9AE}" pid="101" name="wpbenutzerlinksfunktion">
    <vt:lpwstr/>
  </property>
  <property fmtid="{D5CDD505-2E9C-101B-9397-08002B2CF9AE}" pid="102" name="wpbenutzerlinkslettercivility">
    <vt:lpwstr/>
  </property>
  <property fmtid="{D5CDD505-2E9C-101B-9397-08002B2CF9AE}" pid="103" name="wpbenutzerlinksfunktionf">
    <vt:lpwstr/>
  </property>
  <property fmtid="{D5CDD505-2E9C-101B-9397-08002B2CF9AE}" pid="104" name="wpbenutzerlinksfunktiond">
    <vt:lpwstr/>
  </property>
  <property fmtid="{D5CDD505-2E9C-101B-9397-08002B2CF9AE}" pid="105" name="wpbenutzerlinksabteilung">
    <vt:lpwstr/>
  </property>
  <property fmtid="{D5CDD505-2E9C-101B-9397-08002B2CF9AE}" pid="106" name="wpbenutzerlinksspitalzentrum">
    <vt:lpwstr/>
  </property>
  <property fmtid="{D5CDD505-2E9C-101B-9397-08002B2CF9AE}" pid="107" name="wpbenutzerlinkstelefon">
    <vt:lpwstr/>
  </property>
  <property fmtid="{D5CDD505-2E9C-101B-9397-08002B2CF9AE}" pid="108" name="wpbenutzerlinksmail">
    <vt:lpwstr/>
  </property>
  <property fmtid="{D5CDD505-2E9C-101B-9397-08002B2CF9AE}" pid="109" name="wpbenutzerlinksdescription">
    <vt:lpwstr/>
  </property>
  <property fmtid="{D5CDD505-2E9C-101B-9397-08002B2CF9AE}" pid="110" name="wpbenutzerrechtssourceid">
    <vt:lpwstr/>
  </property>
  <property fmtid="{D5CDD505-2E9C-101B-9397-08002B2CF9AE}" pid="111" name="wpbenutzerrechtskurzzeichen">
    <vt:lpwstr/>
  </property>
  <property fmtid="{D5CDD505-2E9C-101B-9397-08002B2CF9AE}" pid="112" name="wpbenutzerrechtstitel">
    <vt:lpwstr/>
  </property>
  <property fmtid="{D5CDD505-2E9C-101B-9397-08002B2CF9AE}" pid="113" name="wpbenutzerrechtsabbreviatedtitle">
    <vt:lpwstr/>
  </property>
  <property fmtid="{D5CDD505-2E9C-101B-9397-08002B2CF9AE}" pid="114" name="wpbenutzerrechtsvorname">
    <vt:lpwstr/>
  </property>
  <property fmtid="{D5CDD505-2E9C-101B-9397-08002B2CF9AE}" pid="115" name="wpbenutzerrechtscivility">
    <vt:lpwstr/>
  </property>
  <property fmtid="{D5CDD505-2E9C-101B-9397-08002B2CF9AE}" pid="116" name="wpbenutzerrechtsname">
    <vt:lpwstr/>
  </property>
  <property fmtid="{D5CDD505-2E9C-101B-9397-08002B2CF9AE}" pid="117" name="wpbenutzerrechtsfunktion">
    <vt:lpwstr/>
  </property>
  <property fmtid="{D5CDD505-2E9C-101B-9397-08002B2CF9AE}" pid="118" name="wpbenutzerrechtslettercivility">
    <vt:lpwstr/>
  </property>
  <property fmtid="{D5CDD505-2E9C-101B-9397-08002B2CF9AE}" pid="119" name="wpbenutzerrechtsfunktionf">
    <vt:lpwstr/>
  </property>
  <property fmtid="{D5CDD505-2E9C-101B-9397-08002B2CF9AE}" pid="120" name="wpbenutzerrechtsfunktiond">
    <vt:lpwstr/>
  </property>
  <property fmtid="{D5CDD505-2E9C-101B-9397-08002B2CF9AE}" pid="121" name="wpbenutzerrechtsabteilung">
    <vt:lpwstr/>
  </property>
  <property fmtid="{D5CDD505-2E9C-101B-9397-08002B2CF9AE}" pid="122" name="wpbenutzerrechtsspitalzentrum">
    <vt:lpwstr/>
  </property>
  <property fmtid="{D5CDD505-2E9C-101B-9397-08002B2CF9AE}" pid="123" name="wpbenutzerrechtstelefon">
    <vt:lpwstr/>
  </property>
  <property fmtid="{D5CDD505-2E9C-101B-9397-08002B2CF9AE}" pid="124" name="wpbenutzerrechtsmail">
    <vt:lpwstr/>
  </property>
  <property fmtid="{D5CDD505-2E9C-101B-9397-08002B2CF9AE}" pid="125" name="wpbenutzerrechtsdescription">
    <vt:lpwstr/>
  </property>
  <property fmtid="{D5CDD505-2E9C-101B-9397-08002B2CF9AE}" pid="126" name="wpbenutzeruntensourceid">
    <vt:lpwstr/>
  </property>
  <property fmtid="{D5CDD505-2E9C-101B-9397-08002B2CF9AE}" pid="127" name="wpbenutzeruntenkurzzeichen">
    <vt:lpwstr/>
  </property>
  <property fmtid="{D5CDD505-2E9C-101B-9397-08002B2CF9AE}" pid="128" name="wpbenutzeruntentitel">
    <vt:lpwstr/>
  </property>
  <property fmtid="{D5CDD505-2E9C-101B-9397-08002B2CF9AE}" pid="129" name="wpbenutzeruntenabbreviatedtitle">
    <vt:lpwstr/>
  </property>
  <property fmtid="{D5CDD505-2E9C-101B-9397-08002B2CF9AE}" pid="130" name="wpbenutzeruntenvorname">
    <vt:lpwstr/>
  </property>
  <property fmtid="{D5CDD505-2E9C-101B-9397-08002B2CF9AE}" pid="131" name="wpbenutzeruntencivility">
    <vt:lpwstr/>
  </property>
  <property fmtid="{D5CDD505-2E9C-101B-9397-08002B2CF9AE}" pid="132" name="wpbenutzeruntenname">
    <vt:lpwstr/>
  </property>
  <property fmtid="{D5CDD505-2E9C-101B-9397-08002B2CF9AE}" pid="133" name="wpbenutzeruntenfunktion">
    <vt:lpwstr/>
  </property>
  <property fmtid="{D5CDD505-2E9C-101B-9397-08002B2CF9AE}" pid="134" name="wpbenutzeruntenlettercivility">
    <vt:lpwstr/>
  </property>
  <property fmtid="{D5CDD505-2E9C-101B-9397-08002B2CF9AE}" pid="135" name="wpbenutzeruntenfunktionf">
    <vt:lpwstr/>
  </property>
  <property fmtid="{D5CDD505-2E9C-101B-9397-08002B2CF9AE}" pid="136" name="wpbenutzeruntenfunktiond">
    <vt:lpwstr/>
  </property>
  <property fmtid="{D5CDD505-2E9C-101B-9397-08002B2CF9AE}" pid="137" name="wpbenutzeruntenabteilung">
    <vt:lpwstr/>
  </property>
  <property fmtid="{D5CDD505-2E9C-101B-9397-08002B2CF9AE}" pid="138" name="wpbenutzeruntenspitalzentrum">
    <vt:lpwstr/>
  </property>
  <property fmtid="{D5CDD505-2E9C-101B-9397-08002B2CF9AE}" pid="139" name="wpbenutzeruntentelefon">
    <vt:lpwstr/>
  </property>
  <property fmtid="{D5CDD505-2E9C-101B-9397-08002B2CF9AE}" pid="140" name="wpbenutzeruntenmail">
    <vt:lpwstr/>
  </property>
  <property fmtid="{D5CDD505-2E9C-101B-9397-08002B2CF9AE}" pid="141" name="wpbenutzeruntendescription">
    <vt:lpwstr/>
  </property>
  <property fmtid="{D5CDD505-2E9C-101B-9397-08002B2CF9AE}" pid="142" name="templateid">
    <vt:lpwstr>36470def-4933-4011-9cd3-e5f4471b5122</vt:lpwstr>
  </property>
  <property fmtid="{D5CDD505-2E9C-101B-9397-08002B2CF9AE}" pid="143" name="templateexternalid">
    <vt:lpwstr>36470def-4933-4011-9cd3-e5f4471b5122</vt:lpwstr>
  </property>
  <property fmtid="{D5CDD505-2E9C-101B-9397-08002B2CF9AE}" pid="144" name="languagekey">
    <vt:lpwstr>DE</vt:lpwstr>
  </property>
  <property fmtid="{D5CDD505-2E9C-101B-9397-08002B2CF9AE}" pid="145" name="taskpaneguid">
    <vt:lpwstr>0e2318d8-6da1-4c01-a44b-a106229e62e0</vt:lpwstr>
  </property>
  <property fmtid="{D5CDD505-2E9C-101B-9397-08002B2CF9AE}" pid="146" name="taskpaneenablemanually">
    <vt:lpwstr>Manually</vt:lpwstr>
  </property>
  <property fmtid="{D5CDD505-2E9C-101B-9397-08002B2CF9AE}" pid="147" name="templatename">
    <vt:lpwstr>Präsentation</vt:lpwstr>
  </property>
  <property fmtid="{D5CDD505-2E9C-101B-9397-08002B2CF9AE}" pid="148" name="docugatedocumenthasdatastore">
    <vt:lpwstr>True</vt:lpwstr>
  </property>
  <property fmtid="{D5CDD505-2E9C-101B-9397-08002B2CF9AE}" pid="149" name="templatedisplayname">
    <vt:lpwstr>Présentation</vt:lpwstr>
  </property>
  <property fmtid="{D5CDD505-2E9C-101B-9397-08002B2CF9AE}" pid="150" name="bkmod_000">
    <vt:lpwstr>e8ddd405-044b-4c11-93af-2ab501883a26</vt:lpwstr>
  </property>
  <property fmtid="{D5CDD505-2E9C-101B-9397-08002B2CF9AE}" pid="151" name="tcg_mtc_000">
    <vt:lpwstr>e8ddd405-044b-4c11-93af-2ab501883a26</vt:lpwstr>
  </property>
  <property fmtid="{D5CDD505-2E9C-101B-9397-08002B2CF9AE}" pid="152" name="dgworkflowid">
    <vt:lpwstr>967a3a54-2ff0-4f3a-9e87-1fa6883cc6f4</vt:lpwstr>
  </property>
  <property fmtid="{D5CDD505-2E9C-101B-9397-08002B2CF9AE}" pid="153" name="docugatedocumentversion">
    <vt:lpwstr>5.11.7.1</vt:lpwstr>
  </property>
  <property fmtid="{D5CDD505-2E9C-101B-9397-08002B2CF9AE}" pid="154" name="docugatedocumentcreationpath">
    <vt:lpwstr>C:\Users\sekpzo2\AppData\Local\Temp\Docugate\Documents\hdcrjf3f.pptx</vt:lpwstr>
  </property>
</Properties>
</file>